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304" r:id="rId4"/>
    <p:sldId id="305" r:id="rId5"/>
    <p:sldId id="309" r:id="rId6"/>
    <p:sldId id="307" r:id="rId7"/>
    <p:sldId id="308" r:id="rId8"/>
    <p:sldId id="319" r:id="rId9"/>
    <p:sldId id="296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297" r:id="rId18"/>
    <p:sldId id="286" r:id="rId19"/>
    <p:sldId id="318" r:id="rId20"/>
    <p:sldId id="320" r:id="rId21"/>
    <p:sldId id="321" r:id="rId22"/>
    <p:sldId id="325" r:id="rId23"/>
    <p:sldId id="317" r:id="rId24"/>
    <p:sldId id="322" r:id="rId25"/>
    <p:sldId id="323" r:id="rId26"/>
    <p:sldId id="324" r:id="rId27"/>
    <p:sldId id="326" r:id="rId28"/>
    <p:sldId id="327" r:id="rId29"/>
    <p:sldId id="328" r:id="rId30"/>
    <p:sldId id="298" r:id="rId31"/>
    <p:sldId id="329" r:id="rId32"/>
    <p:sldId id="287" r:id="rId33"/>
    <p:sldId id="330" r:id="rId34"/>
    <p:sldId id="331" r:id="rId35"/>
    <p:sldId id="332" r:id="rId36"/>
    <p:sldId id="333" r:id="rId37"/>
    <p:sldId id="334" r:id="rId38"/>
    <p:sldId id="335" r:id="rId39"/>
    <p:sldId id="341" r:id="rId40"/>
    <p:sldId id="340" r:id="rId41"/>
    <p:sldId id="343" r:id="rId42"/>
    <p:sldId id="344" r:id="rId43"/>
    <p:sldId id="345" r:id="rId44"/>
    <p:sldId id="346" r:id="rId45"/>
    <p:sldId id="349" r:id="rId46"/>
    <p:sldId id="347" r:id="rId47"/>
    <p:sldId id="350" r:id="rId48"/>
    <p:sldId id="348" r:id="rId49"/>
    <p:sldId id="336" r:id="rId50"/>
    <p:sldId id="351" r:id="rId51"/>
    <p:sldId id="342" r:id="rId52"/>
    <p:sldId id="337" r:id="rId53"/>
    <p:sldId id="338" r:id="rId54"/>
    <p:sldId id="339" r:id="rId55"/>
    <p:sldId id="35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4C2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 autoAdjust="0"/>
    <p:restoredTop sz="94660"/>
  </p:normalViewPr>
  <p:slideViewPr>
    <p:cSldViewPr snapToGrid="0" showGuides="1">
      <p:cViewPr varScale="1">
        <p:scale>
          <a:sx n="130" d="100"/>
          <a:sy n="130" d="100"/>
        </p:scale>
        <p:origin x="192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00977-5FC9-4AE6-AF7E-9EAE9675C148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73728-1EA9-45B6-815E-51239EED60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0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9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437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873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069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62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910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53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411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924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34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493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66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772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985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175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535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7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13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92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87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28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36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191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87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948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798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686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2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998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2964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522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083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19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27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79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712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88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7011C-2DC1-4962-B848-FC004C9E2A3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13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551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0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047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78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B318-D3D6-49F4-8AB8-209578373F1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7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43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2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4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1955800" y="577852"/>
            <a:ext cx="16078200" cy="7283443"/>
            <a:chOff x="2557463" y="1112958"/>
            <a:chExt cx="2801938" cy="1469904"/>
          </a:xfrm>
        </p:grpSpPr>
        <p:sp>
          <p:nvSpPr>
            <p:cNvPr id="6" name="Freeform 64"/>
            <p:cNvSpPr>
              <a:spLocks noChangeArrowheads="1"/>
            </p:cNvSpPr>
            <p:nvPr/>
          </p:nvSpPr>
          <p:spPr bwMode="auto">
            <a:xfrm>
              <a:off x="2557463" y="2387600"/>
              <a:ext cx="2801938" cy="195262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Freeform 65"/>
            <p:cNvSpPr>
              <a:spLocks noChangeArrowheads="1"/>
            </p:cNvSpPr>
            <p:nvPr/>
          </p:nvSpPr>
          <p:spPr bwMode="auto">
            <a:xfrm>
              <a:off x="2560638" y="2501900"/>
              <a:ext cx="2795588" cy="80962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3002044" y="1112958"/>
              <a:ext cx="1914436" cy="1196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0" name="Freeform 69"/>
            <p:cNvSpPr>
              <a:spLocks noChangeArrowheads="1"/>
            </p:cNvSpPr>
            <p:nvPr/>
          </p:nvSpPr>
          <p:spPr bwMode="auto">
            <a:xfrm>
              <a:off x="3001963" y="1144588"/>
              <a:ext cx="1914525" cy="1165225"/>
            </a:xfrm>
            <a:custGeom>
              <a:avLst/>
              <a:gdLst>
                <a:gd name="T0" fmla="*/ 1206 w 1206"/>
                <a:gd name="T1" fmla="*/ 734 h 734"/>
                <a:gd name="T2" fmla="*/ 0 w 1206"/>
                <a:gd name="T3" fmla="*/ 734 h 734"/>
                <a:gd name="T4" fmla="*/ 16 w 1206"/>
                <a:gd name="T5" fmla="*/ 0 h 734"/>
                <a:gd name="T6" fmla="*/ 1189 w 1206"/>
                <a:gd name="T7" fmla="*/ 0 h 734"/>
                <a:gd name="T8" fmla="*/ 1206 w 1206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734">
                  <a:moveTo>
                    <a:pt x="1206" y="734"/>
                  </a:moveTo>
                  <a:lnTo>
                    <a:pt x="0" y="734"/>
                  </a:lnTo>
                  <a:lnTo>
                    <a:pt x="16" y="0"/>
                  </a:lnTo>
                  <a:lnTo>
                    <a:pt x="1189" y="0"/>
                  </a:lnTo>
                  <a:lnTo>
                    <a:pt x="1206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" name="Freeform 76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close/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4" name="Freeform 77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Oval 78"/>
            <p:cNvSpPr>
              <a:spLocks noChangeArrowheads="1"/>
            </p:cNvSpPr>
            <p:nvPr/>
          </p:nvSpPr>
          <p:spPr bwMode="auto">
            <a:xfrm>
              <a:off x="2621093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2625796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2686106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8" name="Oval 81"/>
            <p:cNvSpPr>
              <a:spLocks noChangeArrowheads="1"/>
            </p:cNvSpPr>
            <p:nvPr/>
          </p:nvSpPr>
          <p:spPr bwMode="auto">
            <a:xfrm>
              <a:off x="2690810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9" name="Oval 82"/>
            <p:cNvSpPr>
              <a:spLocks noChangeArrowheads="1"/>
            </p:cNvSpPr>
            <p:nvPr/>
          </p:nvSpPr>
          <p:spPr bwMode="auto">
            <a:xfrm>
              <a:off x="2751120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20" name="Oval 83"/>
            <p:cNvSpPr>
              <a:spLocks noChangeArrowheads="1"/>
            </p:cNvSpPr>
            <p:nvPr/>
          </p:nvSpPr>
          <p:spPr bwMode="auto">
            <a:xfrm>
              <a:off x="2757483" y="2428760"/>
              <a:ext cx="3015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29EB-D256-4FB7-A998-91D7DB4EFF3A}" type="datetimeFigureOut">
              <a:rPr lang="zh-CN" altLang="en-US"/>
              <a:pPr>
                <a:defRPr/>
              </a:pPr>
              <a:t>2020/12/28</a:t>
            </a:fld>
            <a:endParaRPr lang="zh-CN" altLang="en-US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821D4C-3180-4E36-B58B-BE87DFDE4C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71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1955800" y="577852"/>
            <a:ext cx="16078200" cy="7283443"/>
            <a:chOff x="2557463" y="1112958"/>
            <a:chExt cx="2801938" cy="1469904"/>
          </a:xfrm>
        </p:grpSpPr>
        <p:sp>
          <p:nvSpPr>
            <p:cNvPr id="6" name="Freeform 64"/>
            <p:cNvSpPr>
              <a:spLocks noChangeArrowheads="1"/>
            </p:cNvSpPr>
            <p:nvPr/>
          </p:nvSpPr>
          <p:spPr bwMode="auto">
            <a:xfrm>
              <a:off x="2557463" y="2387600"/>
              <a:ext cx="2801938" cy="195262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Freeform 65"/>
            <p:cNvSpPr>
              <a:spLocks noChangeArrowheads="1"/>
            </p:cNvSpPr>
            <p:nvPr/>
          </p:nvSpPr>
          <p:spPr bwMode="auto">
            <a:xfrm>
              <a:off x="2560638" y="2501900"/>
              <a:ext cx="2795588" cy="80962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3002044" y="1112958"/>
              <a:ext cx="1914436" cy="1196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0" name="Freeform 69"/>
            <p:cNvSpPr>
              <a:spLocks noChangeArrowheads="1"/>
            </p:cNvSpPr>
            <p:nvPr/>
          </p:nvSpPr>
          <p:spPr bwMode="auto">
            <a:xfrm>
              <a:off x="3001963" y="1144588"/>
              <a:ext cx="1914525" cy="1165225"/>
            </a:xfrm>
            <a:custGeom>
              <a:avLst/>
              <a:gdLst>
                <a:gd name="T0" fmla="*/ 1206 w 1206"/>
                <a:gd name="T1" fmla="*/ 734 h 734"/>
                <a:gd name="T2" fmla="*/ 0 w 1206"/>
                <a:gd name="T3" fmla="*/ 734 h 734"/>
                <a:gd name="T4" fmla="*/ 16 w 1206"/>
                <a:gd name="T5" fmla="*/ 0 h 734"/>
                <a:gd name="T6" fmla="*/ 1189 w 1206"/>
                <a:gd name="T7" fmla="*/ 0 h 734"/>
                <a:gd name="T8" fmla="*/ 1206 w 1206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734">
                  <a:moveTo>
                    <a:pt x="1206" y="734"/>
                  </a:moveTo>
                  <a:lnTo>
                    <a:pt x="0" y="734"/>
                  </a:lnTo>
                  <a:lnTo>
                    <a:pt x="16" y="0"/>
                  </a:lnTo>
                  <a:lnTo>
                    <a:pt x="1189" y="0"/>
                  </a:lnTo>
                  <a:lnTo>
                    <a:pt x="1206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" name="Freeform 76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close/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4" name="Freeform 77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Oval 78"/>
            <p:cNvSpPr>
              <a:spLocks noChangeArrowheads="1"/>
            </p:cNvSpPr>
            <p:nvPr/>
          </p:nvSpPr>
          <p:spPr bwMode="auto">
            <a:xfrm>
              <a:off x="2621093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2625796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2686106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8" name="Oval 81"/>
            <p:cNvSpPr>
              <a:spLocks noChangeArrowheads="1"/>
            </p:cNvSpPr>
            <p:nvPr/>
          </p:nvSpPr>
          <p:spPr bwMode="auto">
            <a:xfrm>
              <a:off x="2690810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9" name="Oval 82"/>
            <p:cNvSpPr>
              <a:spLocks noChangeArrowheads="1"/>
            </p:cNvSpPr>
            <p:nvPr/>
          </p:nvSpPr>
          <p:spPr bwMode="auto">
            <a:xfrm>
              <a:off x="2751120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20" name="Oval 83"/>
            <p:cNvSpPr>
              <a:spLocks noChangeArrowheads="1"/>
            </p:cNvSpPr>
            <p:nvPr/>
          </p:nvSpPr>
          <p:spPr bwMode="auto">
            <a:xfrm>
              <a:off x="2757483" y="2428760"/>
              <a:ext cx="3015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29EB-D256-4FB7-A998-91D7DB4EFF3A}" type="datetimeFigureOut">
              <a:rPr lang="zh-CN" altLang="en-US"/>
              <a:pPr>
                <a:defRPr/>
              </a:pPr>
              <a:t>2020/12/28</a:t>
            </a:fld>
            <a:endParaRPr lang="zh-CN" altLang="en-US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821D4C-3180-4E36-B58B-BE87DFDE4C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1955800" y="577852"/>
            <a:ext cx="16078200" cy="7283443"/>
            <a:chOff x="2557463" y="1112958"/>
            <a:chExt cx="2801938" cy="1469904"/>
          </a:xfrm>
        </p:grpSpPr>
        <p:sp>
          <p:nvSpPr>
            <p:cNvPr id="6" name="Freeform 64"/>
            <p:cNvSpPr>
              <a:spLocks noChangeArrowheads="1"/>
            </p:cNvSpPr>
            <p:nvPr/>
          </p:nvSpPr>
          <p:spPr bwMode="auto">
            <a:xfrm>
              <a:off x="2557463" y="2387600"/>
              <a:ext cx="2801938" cy="195262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Freeform 65"/>
            <p:cNvSpPr>
              <a:spLocks noChangeArrowheads="1"/>
            </p:cNvSpPr>
            <p:nvPr/>
          </p:nvSpPr>
          <p:spPr bwMode="auto">
            <a:xfrm>
              <a:off x="2560638" y="2501900"/>
              <a:ext cx="2795588" cy="80962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3002044" y="1112958"/>
              <a:ext cx="1914436" cy="1196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0" name="Freeform 69"/>
            <p:cNvSpPr>
              <a:spLocks noChangeArrowheads="1"/>
            </p:cNvSpPr>
            <p:nvPr/>
          </p:nvSpPr>
          <p:spPr bwMode="auto">
            <a:xfrm>
              <a:off x="3001963" y="1144588"/>
              <a:ext cx="1914525" cy="1165225"/>
            </a:xfrm>
            <a:custGeom>
              <a:avLst/>
              <a:gdLst>
                <a:gd name="T0" fmla="*/ 1206 w 1206"/>
                <a:gd name="T1" fmla="*/ 734 h 734"/>
                <a:gd name="T2" fmla="*/ 0 w 1206"/>
                <a:gd name="T3" fmla="*/ 734 h 734"/>
                <a:gd name="T4" fmla="*/ 16 w 1206"/>
                <a:gd name="T5" fmla="*/ 0 h 734"/>
                <a:gd name="T6" fmla="*/ 1189 w 1206"/>
                <a:gd name="T7" fmla="*/ 0 h 734"/>
                <a:gd name="T8" fmla="*/ 1206 w 1206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734">
                  <a:moveTo>
                    <a:pt x="1206" y="734"/>
                  </a:moveTo>
                  <a:lnTo>
                    <a:pt x="0" y="734"/>
                  </a:lnTo>
                  <a:lnTo>
                    <a:pt x="16" y="0"/>
                  </a:lnTo>
                  <a:lnTo>
                    <a:pt x="1189" y="0"/>
                  </a:lnTo>
                  <a:lnTo>
                    <a:pt x="1206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" name="Freeform 76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close/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4" name="Freeform 77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Oval 78"/>
            <p:cNvSpPr>
              <a:spLocks noChangeArrowheads="1"/>
            </p:cNvSpPr>
            <p:nvPr/>
          </p:nvSpPr>
          <p:spPr bwMode="auto">
            <a:xfrm>
              <a:off x="2621093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2625796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2686106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8" name="Oval 81"/>
            <p:cNvSpPr>
              <a:spLocks noChangeArrowheads="1"/>
            </p:cNvSpPr>
            <p:nvPr/>
          </p:nvSpPr>
          <p:spPr bwMode="auto">
            <a:xfrm>
              <a:off x="2690810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9" name="Oval 82"/>
            <p:cNvSpPr>
              <a:spLocks noChangeArrowheads="1"/>
            </p:cNvSpPr>
            <p:nvPr/>
          </p:nvSpPr>
          <p:spPr bwMode="auto">
            <a:xfrm>
              <a:off x="2751120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20" name="Oval 83"/>
            <p:cNvSpPr>
              <a:spLocks noChangeArrowheads="1"/>
            </p:cNvSpPr>
            <p:nvPr/>
          </p:nvSpPr>
          <p:spPr bwMode="auto">
            <a:xfrm>
              <a:off x="2757483" y="2428760"/>
              <a:ext cx="3015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29EB-D256-4FB7-A998-91D7DB4EFF3A}" type="datetimeFigureOut">
              <a:rPr lang="zh-CN" altLang="en-US"/>
              <a:pPr>
                <a:defRPr/>
              </a:pPr>
              <a:t>2020/12/28</a:t>
            </a:fld>
            <a:endParaRPr lang="zh-CN" altLang="en-US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821D4C-3180-4E36-B58B-BE87DFDE4C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1955800" y="577852"/>
            <a:ext cx="16078200" cy="7283443"/>
            <a:chOff x="2557463" y="1112958"/>
            <a:chExt cx="2801938" cy="1469904"/>
          </a:xfrm>
        </p:grpSpPr>
        <p:sp>
          <p:nvSpPr>
            <p:cNvPr id="6" name="Freeform 64"/>
            <p:cNvSpPr>
              <a:spLocks noChangeArrowheads="1"/>
            </p:cNvSpPr>
            <p:nvPr/>
          </p:nvSpPr>
          <p:spPr bwMode="auto">
            <a:xfrm>
              <a:off x="2557463" y="2387600"/>
              <a:ext cx="2801938" cy="195262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Freeform 65"/>
            <p:cNvSpPr>
              <a:spLocks noChangeArrowheads="1"/>
            </p:cNvSpPr>
            <p:nvPr/>
          </p:nvSpPr>
          <p:spPr bwMode="auto">
            <a:xfrm>
              <a:off x="2560638" y="2501900"/>
              <a:ext cx="2795588" cy="80962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3002044" y="1112958"/>
              <a:ext cx="1914436" cy="1196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0" name="Freeform 69"/>
            <p:cNvSpPr>
              <a:spLocks noChangeArrowheads="1"/>
            </p:cNvSpPr>
            <p:nvPr/>
          </p:nvSpPr>
          <p:spPr bwMode="auto">
            <a:xfrm>
              <a:off x="3001963" y="1144588"/>
              <a:ext cx="1914525" cy="1165225"/>
            </a:xfrm>
            <a:custGeom>
              <a:avLst/>
              <a:gdLst>
                <a:gd name="T0" fmla="*/ 1206 w 1206"/>
                <a:gd name="T1" fmla="*/ 734 h 734"/>
                <a:gd name="T2" fmla="*/ 0 w 1206"/>
                <a:gd name="T3" fmla="*/ 734 h 734"/>
                <a:gd name="T4" fmla="*/ 16 w 1206"/>
                <a:gd name="T5" fmla="*/ 0 h 734"/>
                <a:gd name="T6" fmla="*/ 1189 w 1206"/>
                <a:gd name="T7" fmla="*/ 0 h 734"/>
                <a:gd name="T8" fmla="*/ 1206 w 1206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734">
                  <a:moveTo>
                    <a:pt x="1206" y="734"/>
                  </a:moveTo>
                  <a:lnTo>
                    <a:pt x="0" y="734"/>
                  </a:lnTo>
                  <a:lnTo>
                    <a:pt x="16" y="0"/>
                  </a:lnTo>
                  <a:lnTo>
                    <a:pt x="1189" y="0"/>
                  </a:lnTo>
                  <a:lnTo>
                    <a:pt x="1206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" name="Freeform 76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close/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4" name="Freeform 77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Oval 78"/>
            <p:cNvSpPr>
              <a:spLocks noChangeArrowheads="1"/>
            </p:cNvSpPr>
            <p:nvPr/>
          </p:nvSpPr>
          <p:spPr bwMode="auto">
            <a:xfrm>
              <a:off x="2621093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2625796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2686106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8" name="Oval 81"/>
            <p:cNvSpPr>
              <a:spLocks noChangeArrowheads="1"/>
            </p:cNvSpPr>
            <p:nvPr/>
          </p:nvSpPr>
          <p:spPr bwMode="auto">
            <a:xfrm>
              <a:off x="2690810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9" name="Oval 82"/>
            <p:cNvSpPr>
              <a:spLocks noChangeArrowheads="1"/>
            </p:cNvSpPr>
            <p:nvPr/>
          </p:nvSpPr>
          <p:spPr bwMode="auto">
            <a:xfrm>
              <a:off x="2751120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20" name="Oval 83"/>
            <p:cNvSpPr>
              <a:spLocks noChangeArrowheads="1"/>
            </p:cNvSpPr>
            <p:nvPr/>
          </p:nvSpPr>
          <p:spPr bwMode="auto">
            <a:xfrm>
              <a:off x="2757483" y="2428760"/>
              <a:ext cx="3015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29EB-D256-4FB7-A998-91D7DB4EFF3A}" type="datetimeFigureOut">
              <a:rPr lang="zh-CN" altLang="en-US"/>
              <a:pPr>
                <a:defRPr/>
              </a:pPr>
              <a:t>2020/12/28</a:t>
            </a:fld>
            <a:endParaRPr lang="zh-CN" altLang="en-US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821D4C-3180-4E36-B58B-BE87DFDE4C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8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1955800" y="577852"/>
            <a:ext cx="16078200" cy="7283443"/>
            <a:chOff x="2557463" y="1112958"/>
            <a:chExt cx="2801938" cy="1469904"/>
          </a:xfrm>
        </p:grpSpPr>
        <p:sp>
          <p:nvSpPr>
            <p:cNvPr id="6" name="Freeform 64"/>
            <p:cNvSpPr>
              <a:spLocks noChangeArrowheads="1"/>
            </p:cNvSpPr>
            <p:nvPr/>
          </p:nvSpPr>
          <p:spPr bwMode="auto">
            <a:xfrm>
              <a:off x="2557463" y="2387600"/>
              <a:ext cx="2801938" cy="195262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Freeform 65"/>
            <p:cNvSpPr>
              <a:spLocks noChangeArrowheads="1"/>
            </p:cNvSpPr>
            <p:nvPr/>
          </p:nvSpPr>
          <p:spPr bwMode="auto">
            <a:xfrm>
              <a:off x="2560638" y="2501900"/>
              <a:ext cx="2795588" cy="80962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3002044" y="1112958"/>
              <a:ext cx="1914436" cy="1196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0" name="Freeform 69"/>
            <p:cNvSpPr>
              <a:spLocks noChangeArrowheads="1"/>
            </p:cNvSpPr>
            <p:nvPr/>
          </p:nvSpPr>
          <p:spPr bwMode="auto">
            <a:xfrm>
              <a:off x="3001963" y="1144588"/>
              <a:ext cx="1914525" cy="1165225"/>
            </a:xfrm>
            <a:custGeom>
              <a:avLst/>
              <a:gdLst>
                <a:gd name="T0" fmla="*/ 1206 w 1206"/>
                <a:gd name="T1" fmla="*/ 734 h 734"/>
                <a:gd name="T2" fmla="*/ 0 w 1206"/>
                <a:gd name="T3" fmla="*/ 734 h 734"/>
                <a:gd name="T4" fmla="*/ 16 w 1206"/>
                <a:gd name="T5" fmla="*/ 0 h 734"/>
                <a:gd name="T6" fmla="*/ 1189 w 1206"/>
                <a:gd name="T7" fmla="*/ 0 h 734"/>
                <a:gd name="T8" fmla="*/ 1206 w 1206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734">
                  <a:moveTo>
                    <a:pt x="1206" y="734"/>
                  </a:moveTo>
                  <a:lnTo>
                    <a:pt x="0" y="734"/>
                  </a:lnTo>
                  <a:lnTo>
                    <a:pt x="16" y="0"/>
                  </a:lnTo>
                  <a:lnTo>
                    <a:pt x="1189" y="0"/>
                  </a:lnTo>
                  <a:lnTo>
                    <a:pt x="1206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" name="Freeform 76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close/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4" name="Freeform 77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Oval 78"/>
            <p:cNvSpPr>
              <a:spLocks noChangeArrowheads="1"/>
            </p:cNvSpPr>
            <p:nvPr/>
          </p:nvSpPr>
          <p:spPr bwMode="auto">
            <a:xfrm>
              <a:off x="2621093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2625796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2686106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8" name="Oval 81"/>
            <p:cNvSpPr>
              <a:spLocks noChangeArrowheads="1"/>
            </p:cNvSpPr>
            <p:nvPr/>
          </p:nvSpPr>
          <p:spPr bwMode="auto">
            <a:xfrm>
              <a:off x="2690810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9" name="Oval 82"/>
            <p:cNvSpPr>
              <a:spLocks noChangeArrowheads="1"/>
            </p:cNvSpPr>
            <p:nvPr/>
          </p:nvSpPr>
          <p:spPr bwMode="auto">
            <a:xfrm>
              <a:off x="2751120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20" name="Oval 83"/>
            <p:cNvSpPr>
              <a:spLocks noChangeArrowheads="1"/>
            </p:cNvSpPr>
            <p:nvPr/>
          </p:nvSpPr>
          <p:spPr bwMode="auto">
            <a:xfrm>
              <a:off x="2757483" y="2428760"/>
              <a:ext cx="3015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29EB-D256-4FB7-A998-91D7DB4EFF3A}" type="datetimeFigureOut">
              <a:rPr lang="zh-CN" altLang="en-US"/>
              <a:pPr>
                <a:defRPr/>
              </a:pPr>
              <a:t>2020/12/28</a:t>
            </a:fld>
            <a:endParaRPr lang="zh-CN" altLang="en-US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821D4C-3180-4E36-B58B-BE87DFDE4C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2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1955800" y="577852"/>
            <a:ext cx="16078200" cy="7283443"/>
            <a:chOff x="2557463" y="1112958"/>
            <a:chExt cx="2801938" cy="1469904"/>
          </a:xfrm>
        </p:grpSpPr>
        <p:sp>
          <p:nvSpPr>
            <p:cNvPr id="6" name="Freeform 64"/>
            <p:cNvSpPr>
              <a:spLocks noChangeArrowheads="1"/>
            </p:cNvSpPr>
            <p:nvPr/>
          </p:nvSpPr>
          <p:spPr bwMode="auto">
            <a:xfrm>
              <a:off x="2557463" y="2387600"/>
              <a:ext cx="2801938" cy="195262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Freeform 65"/>
            <p:cNvSpPr>
              <a:spLocks noChangeArrowheads="1"/>
            </p:cNvSpPr>
            <p:nvPr/>
          </p:nvSpPr>
          <p:spPr bwMode="auto">
            <a:xfrm>
              <a:off x="2560638" y="2501900"/>
              <a:ext cx="2795588" cy="80962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3002044" y="1112958"/>
              <a:ext cx="1914436" cy="1196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0" name="Freeform 69"/>
            <p:cNvSpPr>
              <a:spLocks noChangeArrowheads="1"/>
            </p:cNvSpPr>
            <p:nvPr/>
          </p:nvSpPr>
          <p:spPr bwMode="auto">
            <a:xfrm>
              <a:off x="3001963" y="1144588"/>
              <a:ext cx="1914525" cy="1165225"/>
            </a:xfrm>
            <a:custGeom>
              <a:avLst/>
              <a:gdLst>
                <a:gd name="T0" fmla="*/ 1206 w 1206"/>
                <a:gd name="T1" fmla="*/ 734 h 734"/>
                <a:gd name="T2" fmla="*/ 0 w 1206"/>
                <a:gd name="T3" fmla="*/ 734 h 734"/>
                <a:gd name="T4" fmla="*/ 16 w 1206"/>
                <a:gd name="T5" fmla="*/ 0 h 734"/>
                <a:gd name="T6" fmla="*/ 1189 w 1206"/>
                <a:gd name="T7" fmla="*/ 0 h 734"/>
                <a:gd name="T8" fmla="*/ 1206 w 1206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734">
                  <a:moveTo>
                    <a:pt x="1206" y="734"/>
                  </a:moveTo>
                  <a:lnTo>
                    <a:pt x="0" y="734"/>
                  </a:lnTo>
                  <a:lnTo>
                    <a:pt x="16" y="0"/>
                  </a:lnTo>
                  <a:lnTo>
                    <a:pt x="1189" y="0"/>
                  </a:lnTo>
                  <a:lnTo>
                    <a:pt x="1206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" name="Freeform 76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close/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4" name="Freeform 77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Oval 78"/>
            <p:cNvSpPr>
              <a:spLocks noChangeArrowheads="1"/>
            </p:cNvSpPr>
            <p:nvPr/>
          </p:nvSpPr>
          <p:spPr bwMode="auto">
            <a:xfrm>
              <a:off x="2621093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2625796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2686106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8" name="Oval 81"/>
            <p:cNvSpPr>
              <a:spLocks noChangeArrowheads="1"/>
            </p:cNvSpPr>
            <p:nvPr/>
          </p:nvSpPr>
          <p:spPr bwMode="auto">
            <a:xfrm>
              <a:off x="2690810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9" name="Oval 82"/>
            <p:cNvSpPr>
              <a:spLocks noChangeArrowheads="1"/>
            </p:cNvSpPr>
            <p:nvPr/>
          </p:nvSpPr>
          <p:spPr bwMode="auto">
            <a:xfrm>
              <a:off x="2751120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20" name="Oval 83"/>
            <p:cNvSpPr>
              <a:spLocks noChangeArrowheads="1"/>
            </p:cNvSpPr>
            <p:nvPr/>
          </p:nvSpPr>
          <p:spPr bwMode="auto">
            <a:xfrm>
              <a:off x="2757483" y="2428760"/>
              <a:ext cx="3015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29EB-D256-4FB7-A998-91D7DB4EFF3A}" type="datetimeFigureOut">
              <a:rPr lang="zh-CN" altLang="en-US"/>
              <a:pPr>
                <a:defRPr/>
              </a:pPr>
              <a:t>2020/12/28</a:t>
            </a:fld>
            <a:endParaRPr lang="zh-CN" altLang="en-US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821D4C-3180-4E36-B58B-BE87DFDE4C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1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1955800" y="577852"/>
            <a:ext cx="16078200" cy="7283443"/>
            <a:chOff x="2557463" y="1112958"/>
            <a:chExt cx="2801938" cy="1469904"/>
          </a:xfrm>
        </p:grpSpPr>
        <p:sp>
          <p:nvSpPr>
            <p:cNvPr id="6" name="Freeform 64"/>
            <p:cNvSpPr>
              <a:spLocks noChangeArrowheads="1"/>
            </p:cNvSpPr>
            <p:nvPr/>
          </p:nvSpPr>
          <p:spPr bwMode="auto">
            <a:xfrm>
              <a:off x="2557463" y="2387600"/>
              <a:ext cx="2801938" cy="195262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Freeform 65"/>
            <p:cNvSpPr>
              <a:spLocks noChangeArrowheads="1"/>
            </p:cNvSpPr>
            <p:nvPr/>
          </p:nvSpPr>
          <p:spPr bwMode="auto">
            <a:xfrm>
              <a:off x="2560638" y="2501900"/>
              <a:ext cx="2795588" cy="80962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3002044" y="1112958"/>
              <a:ext cx="1914436" cy="1196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0" name="Freeform 69"/>
            <p:cNvSpPr>
              <a:spLocks noChangeArrowheads="1"/>
            </p:cNvSpPr>
            <p:nvPr/>
          </p:nvSpPr>
          <p:spPr bwMode="auto">
            <a:xfrm>
              <a:off x="3001963" y="1144588"/>
              <a:ext cx="1914525" cy="1165225"/>
            </a:xfrm>
            <a:custGeom>
              <a:avLst/>
              <a:gdLst>
                <a:gd name="T0" fmla="*/ 1206 w 1206"/>
                <a:gd name="T1" fmla="*/ 734 h 734"/>
                <a:gd name="T2" fmla="*/ 0 w 1206"/>
                <a:gd name="T3" fmla="*/ 734 h 734"/>
                <a:gd name="T4" fmla="*/ 16 w 1206"/>
                <a:gd name="T5" fmla="*/ 0 h 734"/>
                <a:gd name="T6" fmla="*/ 1189 w 1206"/>
                <a:gd name="T7" fmla="*/ 0 h 734"/>
                <a:gd name="T8" fmla="*/ 1206 w 1206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734">
                  <a:moveTo>
                    <a:pt x="1206" y="734"/>
                  </a:moveTo>
                  <a:lnTo>
                    <a:pt x="0" y="734"/>
                  </a:lnTo>
                  <a:lnTo>
                    <a:pt x="16" y="0"/>
                  </a:lnTo>
                  <a:lnTo>
                    <a:pt x="1189" y="0"/>
                  </a:lnTo>
                  <a:lnTo>
                    <a:pt x="1206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" name="Freeform 76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close/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4" name="Freeform 77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Oval 78"/>
            <p:cNvSpPr>
              <a:spLocks noChangeArrowheads="1"/>
            </p:cNvSpPr>
            <p:nvPr/>
          </p:nvSpPr>
          <p:spPr bwMode="auto">
            <a:xfrm>
              <a:off x="2621093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2625796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2686106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8" name="Oval 81"/>
            <p:cNvSpPr>
              <a:spLocks noChangeArrowheads="1"/>
            </p:cNvSpPr>
            <p:nvPr/>
          </p:nvSpPr>
          <p:spPr bwMode="auto">
            <a:xfrm>
              <a:off x="2690810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9" name="Oval 82"/>
            <p:cNvSpPr>
              <a:spLocks noChangeArrowheads="1"/>
            </p:cNvSpPr>
            <p:nvPr/>
          </p:nvSpPr>
          <p:spPr bwMode="auto">
            <a:xfrm>
              <a:off x="2751120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20" name="Oval 83"/>
            <p:cNvSpPr>
              <a:spLocks noChangeArrowheads="1"/>
            </p:cNvSpPr>
            <p:nvPr/>
          </p:nvSpPr>
          <p:spPr bwMode="auto">
            <a:xfrm>
              <a:off x="2757483" y="2428760"/>
              <a:ext cx="3015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29EB-D256-4FB7-A998-91D7DB4EFF3A}" type="datetimeFigureOut">
              <a:rPr lang="zh-CN" altLang="en-US"/>
              <a:pPr>
                <a:defRPr/>
              </a:pPr>
              <a:t>2020/12/28</a:t>
            </a:fld>
            <a:endParaRPr lang="zh-CN" altLang="en-US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821D4C-3180-4E36-B58B-BE87DFDE4C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76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1955800" y="577852"/>
            <a:ext cx="16078200" cy="7283443"/>
            <a:chOff x="2557463" y="1112958"/>
            <a:chExt cx="2801938" cy="1469904"/>
          </a:xfrm>
        </p:grpSpPr>
        <p:sp>
          <p:nvSpPr>
            <p:cNvPr id="6" name="Freeform 64"/>
            <p:cNvSpPr>
              <a:spLocks noChangeArrowheads="1"/>
            </p:cNvSpPr>
            <p:nvPr/>
          </p:nvSpPr>
          <p:spPr bwMode="auto">
            <a:xfrm>
              <a:off x="2557463" y="2387600"/>
              <a:ext cx="2801938" cy="195262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Freeform 65"/>
            <p:cNvSpPr>
              <a:spLocks noChangeArrowheads="1"/>
            </p:cNvSpPr>
            <p:nvPr/>
          </p:nvSpPr>
          <p:spPr bwMode="auto">
            <a:xfrm>
              <a:off x="2560638" y="2501900"/>
              <a:ext cx="2795588" cy="80962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3002044" y="1112958"/>
              <a:ext cx="1914436" cy="1196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0" name="Freeform 69"/>
            <p:cNvSpPr>
              <a:spLocks noChangeArrowheads="1"/>
            </p:cNvSpPr>
            <p:nvPr/>
          </p:nvSpPr>
          <p:spPr bwMode="auto">
            <a:xfrm>
              <a:off x="3001963" y="1144588"/>
              <a:ext cx="1914525" cy="1165225"/>
            </a:xfrm>
            <a:custGeom>
              <a:avLst/>
              <a:gdLst>
                <a:gd name="T0" fmla="*/ 1206 w 1206"/>
                <a:gd name="T1" fmla="*/ 734 h 734"/>
                <a:gd name="T2" fmla="*/ 0 w 1206"/>
                <a:gd name="T3" fmla="*/ 734 h 734"/>
                <a:gd name="T4" fmla="*/ 16 w 1206"/>
                <a:gd name="T5" fmla="*/ 0 h 734"/>
                <a:gd name="T6" fmla="*/ 1189 w 1206"/>
                <a:gd name="T7" fmla="*/ 0 h 734"/>
                <a:gd name="T8" fmla="*/ 1206 w 1206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734">
                  <a:moveTo>
                    <a:pt x="1206" y="734"/>
                  </a:moveTo>
                  <a:lnTo>
                    <a:pt x="0" y="734"/>
                  </a:lnTo>
                  <a:lnTo>
                    <a:pt x="16" y="0"/>
                  </a:lnTo>
                  <a:lnTo>
                    <a:pt x="1189" y="0"/>
                  </a:lnTo>
                  <a:lnTo>
                    <a:pt x="1206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" name="Freeform 76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close/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4" name="Freeform 77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Oval 78"/>
            <p:cNvSpPr>
              <a:spLocks noChangeArrowheads="1"/>
            </p:cNvSpPr>
            <p:nvPr/>
          </p:nvSpPr>
          <p:spPr bwMode="auto">
            <a:xfrm>
              <a:off x="2621093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2625796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2686106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8" name="Oval 81"/>
            <p:cNvSpPr>
              <a:spLocks noChangeArrowheads="1"/>
            </p:cNvSpPr>
            <p:nvPr/>
          </p:nvSpPr>
          <p:spPr bwMode="auto">
            <a:xfrm>
              <a:off x="2690810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9" name="Oval 82"/>
            <p:cNvSpPr>
              <a:spLocks noChangeArrowheads="1"/>
            </p:cNvSpPr>
            <p:nvPr/>
          </p:nvSpPr>
          <p:spPr bwMode="auto">
            <a:xfrm>
              <a:off x="2751120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20" name="Oval 83"/>
            <p:cNvSpPr>
              <a:spLocks noChangeArrowheads="1"/>
            </p:cNvSpPr>
            <p:nvPr/>
          </p:nvSpPr>
          <p:spPr bwMode="auto">
            <a:xfrm>
              <a:off x="2757483" y="2428760"/>
              <a:ext cx="3015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29EB-D256-4FB7-A998-91D7DB4EFF3A}" type="datetimeFigureOut">
              <a:rPr lang="zh-CN" altLang="en-US"/>
              <a:pPr>
                <a:defRPr/>
              </a:pPr>
              <a:t>2020/12/28</a:t>
            </a:fld>
            <a:endParaRPr lang="zh-CN" altLang="en-US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821D4C-3180-4E36-B58B-BE87DFDE4C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46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50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>
            <a:grpSpLocks/>
          </p:cNvGrpSpPr>
          <p:nvPr userDrawn="1"/>
        </p:nvGrpSpPr>
        <p:grpSpPr bwMode="auto">
          <a:xfrm>
            <a:off x="-1955800" y="577852"/>
            <a:ext cx="16078200" cy="7283443"/>
            <a:chOff x="2557463" y="1112958"/>
            <a:chExt cx="2801938" cy="1469904"/>
          </a:xfrm>
        </p:grpSpPr>
        <p:sp>
          <p:nvSpPr>
            <p:cNvPr id="6" name="Freeform 64"/>
            <p:cNvSpPr>
              <a:spLocks noChangeArrowheads="1"/>
            </p:cNvSpPr>
            <p:nvPr/>
          </p:nvSpPr>
          <p:spPr bwMode="auto">
            <a:xfrm>
              <a:off x="2557463" y="2387600"/>
              <a:ext cx="2801938" cy="195262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Freeform 65"/>
            <p:cNvSpPr>
              <a:spLocks noChangeArrowheads="1"/>
            </p:cNvSpPr>
            <p:nvPr/>
          </p:nvSpPr>
          <p:spPr bwMode="auto">
            <a:xfrm>
              <a:off x="2560638" y="2501900"/>
              <a:ext cx="2795588" cy="80962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3002044" y="1112958"/>
              <a:ext cx="1914436" cy="1196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0" name="Freeform 69"/>
            <p:cNvSpPr>
              <a:spLocks noChangeArrowheads="1"/>
            </p:cNvSpPr>
            <p:nvPr/>
          </p:nvSpPr>
          <p:spPr bwMode="auto">
            <a:xfrm>
              <a:off x="3001963" y="1144588"/>
              <a:ext cx="1914525" cy="1165225"/>
            </a:xfrm>
            <a:custGeom>
              <a:avLst/>
              <a:gdLst>
                <a:gd name="T0" fmla="*/ 1206 w 1206"/>
                <a:gd name="T1" fmla="*/ 734 h 734"/>
                <a:gd name="T2" fmla="*/ 0 w 1206"/>
                <a:gd name="T3" fmla="*/ 734 h 734"/>
                <a:gd name="T4" fmla="*/ 16 w 1206"/>
                <a:gd name="T5" fmla="*/ 0 h 734"/>
                <a:gd name="T6" fmla="*/ 1189 w 1206"/>
                <a:gd name="T7" fmla="*/ 0 h 734"/>
                <a:gd name="T8" fmla="*/ 1206 w 1206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6" h="734">
                  <a:moveTo>
                    <a:pt x="1206" y="734"/>
                  </a:moveTo>
                  <a:lnTo>
                    <a:pt x="0" y="734"/>
                  </a:lnTo>
                  <a:lnTo>
                    <a:pt x="16" y="0"/>
                  </a:lnTo>
                  <a:lnTo>
                    <a:pt x="1189" y="0"/>
                  </a:lnTo>
                  <a:lnTo>
                    <a:pt x="1206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3" name="Freeform 76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close/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4" name="Freeform 77"/>
            <p:cNvSpPr>
              <a:spLocks noEditPoints="1" noChangeArrowheads="1"/>
            </p:cNvSpPr>
            <p:nvPr/>
          </p:nvSpPr>
          <p:spPr bwMode="auto">
            <a:xfrm>
              <a:off x="3467100" y="2387600"/>
              <a:ext cx="982663" cy="61912"/>
            </a:xfrm>
            <a:custGeom>
              <a:avLst/>
              <a:gdLst>
                <a:gd name="T0" fmla="*/ 615 w 619"/>
                <a:gd name="T1" fmla="*/ 4 h 39"/>
                <a:gd name="T2" fmla="*/ 615 w 619"/>
                <a:gd name="T3" fmla="*/ 35 h 39"/>
                <a:gd name="T4" fmla="*/ 4 w 619"/>
                <a:gd name="T5" fmla="*/ 35 h 39"/>
                <a:gd name="T6" fmla="*/ 4 w 619"/>
                <a:gd name="T7" fmla="*/ 4 h 39"/>
                <a:gd name="T8" fmla="*/ 615 w 619"/>
                <a:gd name="T9" fmla="*/ 4 h 39"/>
                <a:gd name="T10" fmla="*/ 619 w 619"/>
                <a:gd name="T11" fmla="*/ 0 h 39"/>
                <a:gd name="T12" fmla="*/ 0 w 619"/>
                <a:gd name="T13" fmla="*/ 0 h 39"/>
                <a:gd name="T14" fmla="*/ 0 w 619"/>
                <a:gd name="T15" fmla="*/ 39 h 39"/>
                <a:gd name="T16" fmla="*/ 619 w 619"/>
                <a:gd name="T17" fmla="*/ 39 h 39"/>
                <a:gd name="T18" fmla="*/ 619 w 619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9" h="39">
                  <a:moveTo>
                    <a:pt x="615" y="4"/>
                  </a:moveTo>
                  <a:lnTo>
                    <a:pt x="615" y="35"/>
                  </a:lnTo>
                  <a:lnTo>
                    <a:pt x="4" y="35"/>
                  </a:lnTo>
                  <a:lnTo>
                    <a:pt x="4" y="4"/>
                  </a:lnTo>
                  <a:lnTo>
                    <a:pt x="615" y="4"/>
                  </a:lnTo>
                  <a:moveTo>
                    <a:pt x="619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619" y="39"/>
                  </a:lnTo>
                  <a:lnTo>
                    <a:pt x="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Oval 78"/>
            <p:cNvSpPr>
              <a:spLocks noChangeArrowheads="1"/>
            </p:cNvSpPr>
            <p:nvPr/>
          </p:nvSpPr>
          <p:spPr bwMode="auto">
            <a:xfrm>
              <a:off x="2621093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6" name="Oval 79"/>
            <p:cNvSpPr>
              <a:spLocks noChangeArrowheads="1"/>
            </p:cNvSpPr>
            <p:nvPr/>
          </p:nvSpPr>
          <p:spPr bwMode="auto">
            <a:xfrm>
              <a:off x="2625796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7" name="Oval 80"/>
            <p:cNvSpPr>
              <a:spLocks noChangeArrowheads="1"/>
            </p:cNvSpPr>
            <p:nvPr/>
          </p:nvSpPr>
          <p:spPr bwMode="auto">
            <a:xfrm>
              <a:off x="2686106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8" name="Oval 81"/>
            <p:cNvSpPr>
              <a:spLocks noChangeArrowheads="1"/>
            </p:cNvSpPr>
            <p:nvPr/>
          </p:nvSpPr>
          <p:spPr bwMode="auto">
            <a:xfrm>
              <a:off x="2690810" y="2428760"/>
              <a:ext cx="3181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19" name="Oval 82"/>
            <p:cNvSpPr>
              <a:spLocks noChangeArrowheads="1"/>
            </p:cNvSpPr>
            <p:nvPr/>
          </p:nvSpPr>
          <p:spPr bwMode="auto">
            <a:xfrm>
              <a:off x="2751120" y="2423954"/>
              <a:ext cx="41221" cy="39727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20" name="Oval 83"/>
            <p:cNvSpPr>
              <a:spLocks noChangeArrowheads="1"/>
            </p:cNvSpPr>
            <p:nvPr/>
          </p:nvSpPr>
          <p:spPr bwMode="auto">
            <a:xfrm>
              <a:off x="2757483" y="2428760"/>
              <a:ext cx="30155" cy="30436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buFontTx/>
                <a:buNone/>
                <a:defRPr/>
              </a:pPr>
              <a:endParaRPr lang="zh-CN" altLang="en-US"/>
            </a:p>
          </p:txBody>
        </p:sp>
      </p:grp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29EB-D256-4FB7-A998-91D7DB4EFF3A}" type="datetimeFigureOut">
              <a:rPr lang="zh-CN" altLang="en-US"/>
              <a:pPr>
                <a:defRPr/>
              </a:pPr>
              <a:t>2020/12/28</a:t>
            </a:fld>
            <a:endParaRPr lang="zh-CN" altLang="en-US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821D4C-3180-4E36-B58B-BE87DFDE4C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17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50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71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4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25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9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6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47FE-49BC-4616-8289-C293BEAABE0B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44D4F-BA25-40E0-937D-1D90A316A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3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6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nsorflow/tensorflo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ision.ee.ethz.ch/datasets_extra/food-101/" TargetMode="External"/><Relationship Id="rId4" Type="http://schemas.openxmlformats.org/officeDocument/2006/relationships/hyperlink" Target="https://www.kaggle.com/dansbecker/food-101/hom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notebooks/data_handle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utils/downloader.py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utils/ssim.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09412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arxiv.org/abs/1411.1792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4269234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notebooks/squeenzenet1_1_tsfmed.ipynb" TargetMode="External"/><Relationship Id="rId3" Type="http://schemas.openxmlformats.org/officeDocument/2006/relationships/hyperlink" Target="notebooks/resnet34.ipynb" TargetMode="External"/><Relationship Id="rId7" Type="http://schemas.openxmlformats.org/officeDocument/2006/relationships/hyperlink" Target="notebooks/squeenzenet1_1.ipyn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notebooks/res101_tsfmed.ipynb" TargetMode="External"/><Relationship Id="rId5" Type="http://schemas.openxmlformats.org/officeDocument/2006/relationships/hyperlink" Target="notebooks/res101net.ipynb" TargetMode="External"/><Relationship Id="rId4" Type="http://schemas.openxmlformats.org/officeDocument/2006/relationships/hyperlink" Target="notebooks/res34_tsfmed.ipyn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notebooks/dessert.ipynb" TargetMode="External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eg"/><Relationship Id="rId9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32522"/>
            <a:ext cx="12192000" cy="699052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625707" y="3599189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基于卷积神经网络的食物识别系统</a:t>
            </a:r>
          </a:p>
        </p:txBody>
      </p:sp>
      <p:sp>
        <p:nvSpPr>
          <p:cNvPr id="6" name="矩形 5"/>
          <p:cNvSpPr/>
          <p:nvPr/>
        </p:nvSpPr>
        <p:spPr>
          <a:xfrm>
            <a:off x="5886990" y="2491953"/>
            <a:ext cx="58176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F</a:t>
            </a:r>
            <a:r>
              <a:rPr lang="zh-CN" altLang="en-US" sz="7200" dirty="0">
                <a:solidFill>
                  <a:schemeClr val="bg1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ood </a:t>
            </a:r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Detection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26688" y="4706134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Group: CS1803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邢广杰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CS1803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陈雨情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387854-0680-B349-AE1F-D4FEA6311D73}"/>
              </a:ext>
            </a:extLst>
          </p:cNvPr>
          <p:cNvSpPr txBox="1"/>
          <p:nvPr/>
        </p:nvSpPr>
        <p:spPr>
          <a:xfrm>
            <a:off x="7026688" y="5634902"/>
            <a:ext cx="259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Instructor: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彭辉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3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28731" y="348159"/>
            <a:ext cx="2458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Colaboratory</a:t>
            </a:r>
            <a:endParaRPr lang="zh-CN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97426" y="0"/>
            <a:ext cx="119270" cy="4505739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92017" y="2352261"/>
            <a:ext cx="119270" cy="4505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429000"/>
            <a:ext cx="2199861" cy="612913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2139" y="3429000"/>
            <a:ext cx="2199861" cy="6129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EA30318-C380-064E-BEED-AC369FDA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70" y="1049378"/>
            <a:ext cx="8892772" cy="23796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E298CF-CCF4-BB4F-B928-5A382E1D8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70" y="3545444"/>
            <a:ext cx="6224392" cy="328416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CA34787-223F-6346-A2B9-889A0A13C03F}"/>
              </a:ext>
            </a:extLst>
          </p:cNvPr>
          <p:cNvSpPr/>
          <p:nvPr/>
        </p:nvSpPr>
        <p:spPr>
          <a:xfrm>
            <a:off x="5282377" y="513121"/>
            <a:ext cx="3208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colab.research.google.com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25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726532"/>
            <a:ext cx="495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 install –r </a:t>
            </a:r>
            <a:r>
              <a:rPr lang="en-US" altLang="zh-CN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requirement.txt</a:t>
            </a:r>
            <a:endParaRPr lang="zh-CN" alt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97426" y="0"/>
            <a:ext cx="119270" cy="4505739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92017" y="2352261"/>
            <a:ext cx="119270" cy="4505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429000"/>
            <a:ext cx="2199861" cy="612913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2139" y="3429000"/>
            <a:ext cx="2199861" cy="6129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DBB109-F77E-434F-B995-4F2F0D37FBC4}"/>
              </a:ext>
            </a:extLst>
          </p:cNvPr>
          <p:cNvSpPr/>
          <p:nvPr/>
        </p:nvSpPr>
        <p:spPr>
          <a:xfrm>
            <a:off x="3048000" y="219741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3600" dirty="0"/>
              <a:t>torch==1.0.0</a:t>
            </a:r>
          </a:p>
          <a:p>
            <a:pPr algn="ctr"/>
            <a:r>
              <a:rPr lang="zh-CN" altLang="en-US" sz="3600" dirty="0"/>
              <a:t>torchvision==0.2.1</a:t>
            </a:r>
          </a:p>
          <a:p>
            <a:pPr algn="ctr"/>
            <a:r>
              <a:rPr lang="zh-CN" altLang="en-US" sz="3600" dirty="0"/>
              <a:t>Flask==1.0.2</a:t>
            </a:r>
          </a:p>
          <a:p>
            <a:pPr algn="ctr"/>
            <a:r>
              <a:rPr lang="zh-CN" altLang="en-US" sz="3600" dirty="0"/>
              <a:t>fastai==1.0.42</a:t>
            </a:r>
            <a:endParaRPr lang="en-US" altLang="zh-CN" sz="3600" dirty="0"/>
          </a:p>
          <a:p>
            <a:pPr algn="ctr"/>
            <a:r>
              <a:rPr lang="en" altLang="zh-CN" sz="3600" dirty="0"/>
              <a:t>pillow&lt;7.0.0"</a:t>
            </a:r>
          </a:p>
        </p:txBody>
      </p:sp>
    </p:spTree>
    <p:extLst>
      <p:ext uri="{BB962C8B-B14F-4D97-AF65-F5344CB8AC3E}">
        <p14:creationId xmlns:p14="http://schemas.microsoft.com/office/powerpoint/2010/main" val="396804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726532"/>
            <a:ext cx="1500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zh-CN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97426" y="0"/>
            <a:ext cx="119270" cy="4505739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92017" y="2352261"/>
            <a:ext cx="119270" cy="4505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429000"/>
            <a:ext cx="2199861" cy="612913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2139" y="3429000"/>
            <a:ext cx="2199861" cy="6129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706C6B-D27B-8C49-85C5-4E6BA6D28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87" y="2452097"/>
            <a:ext cx="2324100" cy="863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4AF388-AAC2-D346-8BFE-25E6C3F32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087" y="3315697"/>
            <a:ext cx="5124669" cy="257886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B578ED7-D801-1341-B9BA-FF9F0E9F0CC6}"/>
              </a:ext>
            </a:extLst>
          </p:cNvPr>
          <p:cNvSpPr/>
          <p:nvPr/>
        </p:nvSpPr>
        <p:spPr>
          <a:xfrm>
            <a:off x="5640553" y="112067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dirty="0" err="1">
                <a:solidFill>
                  <a:srgbClr val="262626"/>
                </a:solidFill>
                <a:latin typeface="FreightSans"/>
              </a:rPr>
              <a:t>PyTorch</a:t>
            </a:r>
            <a:r>
              <a:rPr lang="en" altLang="zh-CN" sz="2400" dirty="0">
                <a:solidFill>
                  <a:srgbClr val="262626"/>
                </a:solidFill>
                <a:latin typeface="FreightSans"/>
              </a:rPr>
              <a:t> is an optimized tensor library for deep learning using GPUs and CPUs.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Tensor computation (like NumPy) with </a:t>
            </a:r>
            <a:r>
              <a:rPr lang="en" altLang="zh-CN" dirty="0">
                <a:solidFill>
                  <a:srgbClr val="FF0000"/>
                </a:solidFill>
              </a:rPr>
              <a:t>strong GPU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Deep neural networks built on a tape-based </a:t>
            </a:r>
            <a:r>
              <a:rPr lang="en" altLang="zh-CN" dirty="0" err="1">
                <a:solidFill>
                  <a:srgbClr val="FF0000"/>
                </a:solidFill>
              </a:rPr>
              <a:t>autograd</a:t>
            </a:r>
            <a:r>
              <a:rPr lang="en" altLang="zh-CN" dirty="0">
                <a:solidFill>
                  <a:srgbClr val="FF0000"/>
                </a:solidFill>
              </a:rPr>
              <a:t> system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5500D7-7B95-D84C-92E2-A96BE13EECA9}"/>
              </a:ext>
            </a:extLst>
          </p:cNvPr>
          <p:cNvSpPr/>
          <p:nvPr/>
        </p:nvSpPr>
        <p:spPr>
          <a:xfrm>
            <a:off x="4433189" y="839157"/>
            <a:ext cx="1569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pytorch.org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0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726532"/>
            <a:ext cx="107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fastai</a:t>
            </a:r>
            <a:endParaRPr lang="zh-CN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97426" y="0"/>
            <a:ext cx="119270" cy="4505739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92017" y="2352261"/>
            <a:ext cx="119270" cy="4505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429000"/>
            <a:ext cx="2199861" cy="612913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10306" y="5031189"/>
            <a:ext cx="2199861" cy="6129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578ED7-D801-1341-B9BA-FF9F0E9F0CC6}"/>
              </a:ext>
            </a:extLst>
          </p:cNvPr>
          <p:cNvSpPr/>
          <p:nvPr/>
        </p:nvSpPr>
        <p:spPr>
          <a:xfrm>
            <a:off x="6291246" y="73346"/>
            <a:ext cx="591892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3200" b="1" dirty="0"/>
              <a:t>About </a:t>
            </a:r>
            <a:r>
              <a:rPr lang="en" altLang="zh-CN" sz="3200" b="1" dirty="0" err="1"/>
              <a:t>fastai</a:t>
            </a:r>
            <a:endParaRPr lang="en" altLang="zh-CN" sz="3200" b="1" dirty="0"/>
          </a:p>
          <a:p>
            <a:r>
              <a:rPr lang="en" altLang="zh-CN" dirty="0" err="1"/>
              <a:t>fastai</a:t>
            </a:r>
            <a:r>
              <a:rPr lang="en" altLang="zh-CN" dirty="0"/>
              <a:t> is </a:t>
            </a:r>
            <a:r>
              <a:rPr lang="en" altLang="zh-CN" dirty="0">
                <a:solidFill>
                  <a:srgbClr val="FF0000"/>
                </a:solidFill>
              </a:rPr>
              <a:t>a deep learning library </a:t>
            </a:r>
            <a:r>
              <a:rPr lang="en" altLang="zh-CN" dirty="0"/>
              <a:t>which provides practitioners with high-level components that can </a:t>
            </a:r>
            <a:r>
              <a:rPr lang="en" altLang="zh-CN" dirty="0">
                <a:solidFill>
                  <a:srgbClr val="FF0000"/>
                </a:solidFill>
              </a:rPr>
              <a:t>quickly and easily provide state-of-the-art results in standard deep learning domains</a:t>
            </a:r>
            <a:r>
              <a:rPr lang="en" altLang="zh-CN" dirty="0"/>
              <a:t>, and provides researchers with low-level components that can be mixed and matched to build new approaches. </a:t>
            </a:r>
            <a:r>
              <a:rPr lang="en" altLang="zh-CN" dirty="0">
                <a:solidFill>
                  <a:srgbClr val="FF0000"/>
                </a:solidFill>
              </a:rPr>
              <a:t>A new type dispatch </a:t>
            </a:r>
            <a:r>
              <a:rPr lang="en" altLang="zh-CN" dirty="0"/>
              <a:t>system for Python along with a semantic type hierarchy for tensors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A GPU-optimized computer vision library which can be extended in pure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An optimizer which refactors out the common functionality of modern optimizers into two basic pieces, allowing optimization algorithms to be implemented in 4–5 lines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A novel 2-way callback system that can access any part of the data, model, or optimizer and change it at any point during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A new data block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/>
              <a:t>And much more...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5500D7-7B95-D84C-92E2-A96BE13EECA9}"/>
              </a:ext>
            </a:extLst>
          </p:cNvPr>
          <p:cNvSpPr/>
          <p:nvPr/>
        </p:nvSpPr>
        <p:spPr>
          <a:xfrm>
            <a:off x="3920059" y="818864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" altLang="zh-CN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docs.fast.ai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Layered API">
            <a:extLst>
              <a:ext uri="{FF2B5EF4-FFF2-40B4-BE49-F238E27FC236}">
                <a16:creationId xmlns:a16="http://schemas.microsoft.com/office/drawing/2014/main" id="{24A7A1C9-D720-2E46-883F-D4830F2A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83" y="1724152"/>
            <a:ext cx="3162217" cy="402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4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726532"/>
            <a:ext cx="2001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Tensorflow</a:t>
            </a:r>
            <a:endParaRPr lang="zh-CN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97426" y="0"/>
            <a:ext cx="119270" cy="4505739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92017" y="2352261"/>
            <a:ext cx="119270" cy="4505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429000"/>
            <a:ext cx="2199861" cy="612913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38868" y="4784834"/>
            <a:ext cx="2199861" cy="6129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5500D7-7B95-D84C-92E2-A96BE13EECA9}"/>
              </a:ext>
            </a:extLst>
          </p:cNvPr>
          <p:cNvSpPr/>
          <p:nvPr/>
        </p:nvSpPr>
        <p:spPr>
          <a:xfrm>
            <a:off x="5025401" y="818864"/>
            <a:ext cx="1856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CN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tensorflow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.org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909E3C-B020-4E47-BD37-A5A25890F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328" y="1311306"/>
            <a:ext cx="7137470" cy="53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2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8000" y="726532"/>
            <a:ext cx="109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Keras</a:t>
            </a:r>
            <a:endParaRPr lang="zh-CN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97426" y="0"/>
            <a:ext cx="119270" cy="4505739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92017" y="2352261"/>
            <a:ext cx="119270" cy="4505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429000"/>
            <a:ext cx="2199861" cy="612913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38868" y="4784834"/>
            <a:ext cx="2199861" cy="6129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5500D7-7B95-D84C-92E2-A96BE13EECA9}"/>
              </a:ext>
            </a:extLst>
          </p:cNvPr>
          <p:cNvSpPr/>
          <p:nvPr/>
        </p:nvSpPr>
        <p:spPr>
          <a:xfrm>
            <a:off x="4034387" y="818864"/>
            <a:ext cx="1138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altLang="zh-CN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keras</a:t>
            </a:r>
            <a:r>
              <a:rPr lang="zh-CN" alt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io)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23DF27-8489-7845-8987-5A7F94D6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03" y="3792367"/>
            <a:ext cx="5807194" cy="248436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EA9260F-7097-EE49-80CD-62535AA9ECB0}"/>
              </a:ext>
            </a:extLst>
          </p:cNvPr>
          <p:cNvSpPr/>
          <p:nvPr/>
        </p:nvSpPr>
        <p:spPr>
          <a:xfrm>
            <a:off x="3048000" y="1674674"/>
            <a:ext cx="68845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212529"/>
                </a:solidFill>
                <a:latin typeface="Open Sans"/>
              </a:rPr>
              <a:t>About </a:t>
            </a:r>
            <a:r>
              <a:rPr lang="en" altLang="zh-CN" b="1" dirty="0" err="1">
                <a:solidFill>
                  <a:srgbClr val="212529"/>
                </a:solidFill>
                <a:latin typeface="Open Sans"/>
              </a:rPr>
              <a:t>Keras</a:t>
            </a:r>
            <a:endParaRPr lang="en" altLang="zh-CN" b="1" dirty="0">
              <a:solidFill>
                <a:srgbClr val="212529"/>
              </a:solidFill>
              <a:latin typeface="Open Sans"/>
            </a:endParaRPr>
          </a:p>
          <a:p>
            <a:r>
              <a:rPr lang="en" altLang="zh-CN" dirty="0" err="1">
                <a:solidFill>
                  <a:srgbClr val="212529"/>
                </a:solidFill>
                <a:latin typeface="Open Sans"/>
              </a:rPr>
              <a:t>Keras</a:t>
            </a:r>
            <a:r>
              <a:rPr lang="en" altLang="zh-CN" dirty="0">
                <a:solidFill>
                  <a:srgbClr val="212529"/>
                </a:solidFill>
                <a:latin typeface="Open Sans"/>
              </a:rPr>
              <a:t> is a deep learning API written in Python, running on top of the machine learning platform </a:t>
            </a:r>
            <a:r>
              <a:rPr lang="en" altLang="zh-CN" dirty="0">
                <a:solidFill>
                  <a:srgbClr val="D00000"/>
                </a:solidFill>
                <a:latin typeface="Open Sans"/>
                <a:hlinkClick r:id="rId4"/>
              </a:rPr>
              <a:t>TensorFlow</a:t>
            </a:r>
            <a:r>
              <a:rPr lang="en" altLang="zh-CN" dirty="0">
                <a:solidFill>
                  <a:srgbClr val="212529"/>
                </a:solidFill>
                <a:latin typeface="Open Sans"/>
              </a:rPr>
              <a:t>.</a:t>
            </a:r>
            <a:br>
              <a:rPr lang="en" altLang="zh-CN" dirty="0">
                <a:solidFill>
                  <a:srgbClr val="212529"/>
                </a:solidFill>
                <a:latin typeface="Open Sans"/>
              </a:rPr>
            </a:br>
            <a:r>
              <a:rPr lang="en" altLang="zh-CN" dirty="0">
                <a:solidFill>
                  <a:srgbClr val="212529"/>
                </a:solidFill>
                <a:latin typeface="Open Sans"/>
              </a:rPr>
              <a:t>It was developed with a focus on enabling fast experimentation. </a:t>
            </a:r>
          </a:p>
          <a:p>
            <a:endParaRPr lang="en" altLang="zh-CN" i="1" dirty="0">
              <a:solidFill>
                <a:srgbClr val="212529"/>
              </a:solidFill>
              <a:latin typeface="Open Sans"/>
            </a:endParaRPr>
          </a:p>
          <a:p>
            <a:r>
              <a:rPr lang="en" altLang="zh-CN" i="1" dirty="0">
                <a:solidFill>
                  <a:srgbClr val="212529"/>
                </a:solidFill>
                <a:latin typeface="Open Sans"/>
              </a:rPr>
              <a:t>Being able to go from idea to result </a:t>
            </a:r>
            <a:r>
              <a:rPr lang="en" altLang="zh-CN" i="1" dirty="0">
                <a:solidFill>
                  <a:srgbClr val="FF0000"/>
                </a:solidFill>
                <a:latin typeface="Open Sans"/>
              </a:rPr>
              <a:t>as fast as possible</a:t>
            </a:r>
            <a:r>
              <a:rPr lang="en" altLang="zh-CN" i="1" dirty="0">
                <a:solidFill>
                  <a:srgbClr val="212529"/>
                </a:solidFill>
                <a:latin typeface="Open Sans"/>
              </a:rPr>
              <a:t> is key to doing good research.</a:t>
            </a:r>
            <a:endParaRPr lang="en" altLang="zh-CN" b="0" i="0" u="none" strike="noStrike" dirty="0">
              <a:solidFill>
                <a:srgbClr val="212529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9502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97426" y="0"/>
            <a:ext cx="119270" cy="4505739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92017" y="2352261"/>
            <a:ext cx="119270" cy="45057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429000"/>
            <a:ext cx="2199861" cy="612913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38868" y="4784834"/>
            <a:ext cx="2199861" cy="6129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8BA694-6B2D-CD41-8DAF-28DCF43D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707" y="345805"/>
            <a:ext cx="7554196" cy="59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53008" y="2541157"/>
            <a:ext cx="9462052" cy="4356599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3429000 h 3429000"/>
              <a:gd name="connsiteX2" fmla="*/ 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173 h 3429173"/>
              <a:gd name="connsiteX1" fmla="*/ 6096000 w 6096000"/>
              <a:gd name="connsiteY1" fmla="*/ 3429173 h 3429173"/>
              <a:gd name="connsiteX2" fmla="*/ 0 w 6096000"/>
              <a:gd name="connsiteY2" fmla="*/ 3429173 h 3429173"/>
              <a:gd name="connsiteX3" fmla="*/ 0 w 6096000"/>
              <a:gd name="connsiteY3" fmla="*/ 173 h 3429173"/>
              <a:gd name="connsiteX0" fmla="*/ 0 w 6096000"/>
              <a:gd name="connsiteY0" fmla="*/ 144 h 3429144"/>
              <a:gd name="connsiteX1" fmla="*/ 6096000 w 6096000"/>
              <a:gd name="connsiteY1" fmla="*/ 3429144 h 3429144"/>
              <a:gd name="connsiteX2" fmla="*/ 0 w 6096000"/>
              <a:gd name="connsiteY2" fmla="*/ 3429144 h 3429144"/>
              <a:gd name="connsiteX3" fmla="*/ 0 w 6096000"/>
              <a:gd name="connsiteY3" fmla="*/ 144 h 342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144">
                <a:moveTo>
                  <a:pt x="0" y="144"/>
                </a:moveTo>
                <a:cubicBezTo>
                  <a:pt x="3383722" y="-23047"/>
                  <a:pt x="4020612" y="2763222"/>
                  <a:pt x="6096000" y="3429144"/>
                </a:cubicBezTo>
                <a:lnTo>
                  <a:pt x="0" y="3429144"/>
                </a:lnTo>
                <a:lnTo>
                  <a:pt x="0" y="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17704" y="-53009"/>
            <a:ext cx="6414052" cy="2663687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0 h 3441329"/>
              <a:gd name="connsiteX1" fmla="*/ 6096000 w 6096000"/>
              <a:gd name="connsiteY1" fmla="*/ 0 h 3441329"/>
              <a:gd name="connsiteX2" fmla="*/ 6096000 w 6096000"/>
              <a:gd name="connsiteY2" fmla="*/ 3429000 h 3441329"/>
              <a:gd name="connsiteX3" fmla="*/ 0 w 6096000"/>
              <a:gd name="connsiteY3" fmla="*/ 0 h 3441329"/>
              <a:gd name="connsiteX0" fmla="*/ 0 w 6096000"/>
              <a:gd name="connsiteY0" fmla="*/ 0 h 3439475"/>
              <a:gd name="connsiteX1" fmla="*/ 6096000 w 6096000"/>
              <a:gd name="connsiteY1" fmla="*/ 0 h 3439475"/>
              <a:gd name="connsiteX2" fmla="*/ 6096000 w 6096000"/>
              <a:gd name="connsiteY2" fmla="*/ 3429000 h 3439475"/>
              <a:gd name="connsiteX3" fmla="*/ 0 w 6096000"/>
              <a:gd name="connsiteY3" fmla="*/ 0 h 343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39475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cubicBezTo>
                  <a:pt x="3308626" y="3637722"/>
                  <a:pt x="2042809" y="665922"/>
                  <a:pt x="0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34000" y="2923760"/>
            <a:ext cx="6003235" cy="1010479"/>
          </a:xfrm>
          <a:prstGeom prst="roundRect">
            <a:avLst>
              <a:gd name="adj" fmla="val 50000"/>
            </a:avLst>
          </a:prstGeom>
          <a:solidFill>
            <a:srgbClr val="A04C27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&amp; Processing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02764" y="791816"/>
            <a:ext cx="1570384" cy="1570386"/>
            <a:chOff x="5738191" y="1683026"/>
            <a:chExt cx="715617" cy="715618"/>
          </a:xfrm>
        </p:grpSpPr>
        <p:sp>
          <p:nvSpPr>
            <p:cNvPr id="11" name="同心圆 10"/>
            <p:cNvSpPr/>
            <p:nvPr/>
          </p:nvSpPr>
          <p:spPr>
            <a:xfrm>
              <a:off x="5738191" y="1683026"/>
              <a:ext cx="715617" cy="715618"/>
            </a:xfrm>
            <a:prstGeom prst="donut">
              <a:avLst>
                <a:gd name="adj" fmla="val 3289"/>
              </a:avLst>
            </a:prstGeom>
            <a:solidFill>
              <a:srgbClr val="A04C27"/>
            </a:solidFill>
            <a:ln>
              <a:solidFill>
                <a:srgbClr val="A04C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36970" y="1767405"/>
              <a:ext cx="518057" cy="54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rgbClr val="A04C27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02</a:t>
              </a:r>
              <a:endParaRPr lang="zh-CN" altLang="en-US" sz="7200" dirty="0">
                <a:solidFill>
                  <a:srgbClr val="A04C2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7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69234" y="467139"/>
            <a:ext cx="10853531" cy="5923722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03769" y="3116336"/>
            <a:ext cx="51826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contains images of food, organized by type of food. It was used in the Paper "Food-101 – Mining Discriminative Components with Random Forests" by Lukas </a:t>
            </a:r>
            <a:r>
              <a:rPr lang="en" altLang="zh-CN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Bossard</a:t>
            </a:r>
            <a:r>
              <a:rPr lang="en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Matthieu </a:t>
            </a:r>
            <a:r>
              <a:rPr lang="en" altLang="zh-CN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Guillaumin</a:t>
            </a:r>
            <a:r>
              <a:rPr lang="en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Luc Van Gool. It's a good (large dataset) for testing computer vision techniques.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55574" y="2137986"/>
            <a:ext cx="7082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Food 101 is a labelled data set with </a:t>
            </a:r>
            <a:r>
              <a:rPr lang="en" altLang="zh-CN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 different food </a:t>
            </a:r>
            <a:r>
              <a:rPr lang="en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classes. Each food class contains 1000 images.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3769" y="874455"/>
            <a:ext cx="3171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Food101</a:t>
            </a:r>
            <a:endParaRPr lang="zh-CN" altLang="en-US" sz="7200" dirty="0">
              <a:solidFill>
                <a:schemeClr val="bg1"/>
              </a:solidFill>
              <a:latin typeface="Exotc350 Bd BT" panose="04030805050B02020A03" pitchFamily="82" charset="0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D0BB2D-197F-2D4E-8158-856F07B187F2}"/>
              </a:ext>
            </a:extLst>
          </p:cNvPr>
          <p:cNvSpPr/>
          <p:nvPr/>
        </p:nvSpPr>
        <p:spPr>
          <a:xfrm>
            <a:off x="6286427" y="3203096"/>
            <a:ext cx="51067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Raw</a:t>
            </a:r>
            <a:r>
              <a:rPr lang="zh-CN" alt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Kaggle:</a:t>
            </a:r>
          </a:p>
          <a:p>
            <a:r>
              <a:rPr lang="zh-CN" altLang="en-US" dirty="0">
                <a:hlinkClick r:id="rId4"/>
              </a:rPr>
              <a:t>https://www.kaggle.com/dansbecker/food-101/home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Dataset source:</a:t>
            </a:r>
          </a:p>
          <a:p>
            <a:r>
              <a:rPr lang="en" altLang="zh-CN" dirty="0">
                <a:hlinkClick r:id="rId5"/>
              </a:rPr>
              <a:t>https://www.vision.ee.ethz.ch/datasets_extra/food-101/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77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285750"/>
            <a:ext cx="3164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Raw data</a:t>
            </a:r>
            <a:r>
              <a:rPr lang="zh-CN" alt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</a:t>
            </a:r>
            <a:endParaRPr lang="zh-CN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4956B0-DE58-144F-AA83-356DEED52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342" y="285750"/>
            <a:ext cx="8585200" cy="6286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9CBDA60-4917-8446-AB8E-71F15761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58" y="1047750"/>
            <a:ext cx="3335547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3180521"/>
            <a:ext cx="6096000" cy="367747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40836" y="1934818"/>
            <a:ext cx="3508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CONTENTS</a:t>
            </a:r>
            <a:endParaRPr lang="zh-CN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281530" y="2014330"/>
            <a:ext cx="5258198" cy="715618"/>
            <a:chOff x="5738191" y="1683026"/>
            <a:chExt cx="5258198" cy="715618"/>
          </a:xfrm>
        </p:grpSpPr>
        <p:sp>
          <p:nvSpPr>
            <p:cNvPr id="5" name="文本框 4"/>
            <p:cNvSpPr txBox="1"/>
            <p:nvPr/>
          </p:nvSpPr>
          <p:spPr>
            <a:xfrm>
              <a:off x="6652593" y="1789044"/>
              <a:ext cx="4343796" cy="503583"/>
            </a:xfrm>
            <a:prstGeom prst="roundRect">
              <a:avLst/>
            </a:prstGeom>
            <a:solidFill>
              <a:srgbClr val="A04C27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Kit tools &amp; Methods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738191" y="1683026"/>
              <a:ext cx="715617" cy="715618"/>
              <a:chOff x="5738191" y="1683026"/>
              <a:chExt cx="715617" cy="715618"/>
            </a:xfrm>
          </p:grpSpPr>
          <p:sp>
            <p:nvSpPr>
              <p:cNvPr id="9" name="同心圆 8"/>
              <p:cNvSpPr/>
              <p:nvPr/>
            </p:nvSpPr>
            <p:spPr>
              <a:xfrm>
                <a:off x="5738191" y="1683026"/>
                <a:ext cx="715617" cy="715618"/>
              </a:xfrm>
              <a:prstGeom prst="donut">
                <a:avLst>
                  <a:gd name="adj" fmla="val 328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824932" y="1749288"/>
                <a:ext cx="5421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01</a:t>
                </a:r>
                <a:endParaRPr lang="zh-CN" altLang="en-US" sz="32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281530" y="2904434"/>
            <a:ext cx="5258198" cy="715618"/>
            <a:chOff x="5738191" y="2573130"/>
            <a:chExt cx="5258198" cy="715618"/>
          </a:xfrm>
        </p:grpSpPr>
        <p:sp>
          <p:nvSpPr>
            <p:cNvPr id="6" name="文本框 5"/>
            <p:cNvSpPr txBox="1"/>
            <p:nvPr/>
          </p:nvSpPr>
          <p:spPr>
            <a:xfrm>
              <a:off x="6679097" y="2679148"/>
              <a:ext cx="4317292" cy="503583"/>
            </a:xfrm>
            <a:prstGeom prst="roundRect">
              <a:avLst/>
            </a:prstGeom>
            <a:solidFill>
              <a:srgbClr val="A04C27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&amp; Processing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738191" y="2573130"/>
              <a:ext cx="715617" cy="715618"/>
              <a:chOff x="5738191" y="1683026"/>
              <a:chExt cx="715617" cy="715618"/>
            </a:xfrm>
          </p:grpSpPr>
          <p:sp>
            <p:nvSpPr>
              <p:cNvPr id="13" name="同心圆 12"/>
              <p:cNvSpPr/>
              <p:nvPr/>
            </p:nvSpPr>
            <p:spPr>
              <a:xfrm>
                <a:off x="5738191" y="1683026"/>
                <a:ext cx="715617" cy="715618"/>
              </a:xfrm>
              <a:prstGeom prst="donut">
                <a:avLst>
                  <a:gd name="adj" fmla="val 328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792070" y="1749288"/>
                <a:ext cx="607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02</a:t>
                </a:r>
                <a:endParaRPr lang="zh-CN" altLang="en-US" sz="32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81530" y="3794538"/>
            <a:ext cx="5258198" cy="715618"/>
            <a:chOff x="5738191" y="3463234"/>
            <a:chExt cx="5258198" cy="715618"/>
          </a:xfrm>
        </p:grpSpPr>
        <p:sp>
          <p:nvSpPr>
            <p:cNvPr id="7" name="文本框 6"/>
            <p:cNvSpPr txBox="1"/>
            <p:nvPr/>
          </p:nvSpPr>
          <p:spPr>
            <a:xfrm>
              <a:off x="6705601" y="3569252"/>
              <a:ext cx="4290788" cy="503583"/>
            </a:xfrm>
            <a:prstGeom prst="roundRect">
              <a:avLst/>
            </a:prstGeom>
            <a:solidFill>
              <a:srgbClr val="A04C27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Models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 &amp; Result analysis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738191" y="3463234"/>
              <a:ext cx="715617" cy="715618"/>
              <a:chOff x="5738191" y="1683026"/>
              <a:chExt cx="715617" cy="715618"/>
            </a:xfrm>
          </p:grpSpPr>
          <p:sp>
            <p:nvSpPr>
              <p:cNvPr id="16" name="同心圆 15"/>
              <p:cNvSpPr/>
              <p:nvPr/>
            </p:nvSpPr>
            <p:spPr>
              <a:xfrm>
                <a:off x="5738191" y="1683026"/>
                <a:ext cx="715617" cy="715618"/>
              </a:xfrm>
              <a:prstGeom prst="donut">
                <a:avLst>
                  <a:gd name="adj" fmla="val 328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792070" y="1749288"/>
                <a:ext cx="607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03</a:t>
                </a:r>
                <a:endParaRPr lang="zh-CN" altLang="en-US" sz="32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281530" y="5495410"/>
            <a:ext cx="5265882" cy="715618"/>
            <a:chOff x="5738191" y="4353339"/>
            <a:chExt cx="5265882" cy="715618"/>
          </a:xfrm>
        </p:grpSpPr>
        <p:sp>
          <p:nvSpPr>
            <p:cNvPr id="8" name="文本框 7"/>
            <p:cNvSpPr txBox="1"/>
            <p:nvPr/>
          </p:nvSpPr>
          <p:spPr>
            <a:xfrm>
              <a:off x="6718853" y="4459357"/>
              <a:ext cx="4285220" cy="503583"/>
            </a:xfrm>
            <a:prstGeom prst="roundRect">
              <a:avLst/>
            </a:prstGeom>
            <a:solidFill>
              <a:srgbClr val="A04C27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Further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work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738191" y="4353339"/>
              <a:ext cx="715617" cy="715618"/>
              <a:chOff x="5738191" y="1683026"/>
              <a:chExt cx="715617" cy="715618"/>
            </a:xfrm>
          </p:grpSpPr>
          <p:sp>
            <p:nvSpPr>
              <p:cNvPr id="19" name="同心圆 18"/>
              <p:cNvSpPr/>
              <p:nvPr/>
            </p:nvSpPr>
            <p:spPr>
              <a:xfrm>
                <a:off x="5738191" y="1683026"/>
                <a:ext cx="715617" cy="715618"/>
              </a:xfrm>
              <a:prstGeom prst="donut">
                <a:avLst>
                  <a:gd name="adj" fmla="val 328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792069" y="1749288"/>
                <a:ext cx="6078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05</a:t>
                </a:r>
                <a:endParaRPr lang="zh-CN" altLang="en-US" sz="32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15EA51-B44F-9D49-AC10-BDFD518FFB50}"/>
              </a:ext>
            </a:extLst>
          </p:cNvPr>
          <p:cNvGrpSpPr/>
          <p:nvPr/>
        </p:nvGrpSpPr>
        <p:grpSpPr>
          <a:xfrm>
            <a:off x="6289214" y="4644974"/>
            <a:ext cx="5258198" cy="715618"/>
            <a:chOff x="5738191" y="3463234"/>
            <a:chExt cx="5258198" cy="71561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F2C0EAB-E5F4-9E49-9FA6-5B3455264E39}"/>
                </a:ext>
              </a:extLst>
            </p:cNvPr>
            <p:cNvSpPr txBox="1"/>
            <p:nvPr/>
          </p:nvSpPr>
          <p:spPr>
            <a:xfrm>
              <a:off x="6705601" y="3569252"/>
              <a:ext cx="4290788" cy="503583"/>
            </a:xfrm>
            <a:prstGeom prst="roundRect">
              <a:avLst/>
            </a:prstGeom>
            <a:solidFill>
              <a:srgbClr val="A04C27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Implement &amp;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show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86D3B04-DBE8-6842-AF92-74C8467464E3}"/>
                </a:ext>
              </a:extLst>
            </p:cNvPr>
            <p:cNvGrpSpPr/>
            <p:nvPr/>
          </p:nvGrpSpPr>
          <p:grpSpPr>
            <a:xfrm>
              <a:off x="5738191" y="3463234"/>
              <a:ext cx="715617" cy="715618"/>
              <a:chOff x="5738191" y="1683026"/>
              <a:chExt cx="715617" cy="715618"/>
            </a:xfrm>
          </p:grpSpPr>
          <p:sp>
            <p:nvSpPr>
              <p:cNvPr id="30" name="同心圆 29">
                <a:extLst>
                  <a:ext uri="{FF2B5EF4-FFF2-40B4-BE49-F238E27FC236}">
                    <a16:creationId xmlns:a16="http://schemas.microsoft.com/office/drawing/2014/main" id="{7B23353A-75E0-1A40-A008-3DD075F217A0}"/>
                  </a:ext>
                </a:extLst>
              </p:cNvPr>
              <p:cNvSpPr/>
              <p:nvPr/>
            </p:nvSpPr>
            <p:spPr>
              <a:xfrm>
                <a:off x="5738191" y="1683026"/>
                <a:ext cx="715617" cy="715618"/>
              </a:xfrm>
              <a:prstGeom prst="donut">
                <a:avLst>
                  <a:gd name="adj" fmla="val 328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4CA3C52-A22C-A74C-AAFF-60ABC69E3038}"/>
                  </a:ext>
                </a:extLst>
              </p:cNvPr>
              <p:cNvSpPr txBox="1"/>
              <p:nvPr/>
            </p:nvSpPr>
            <p:spPr>
              <a:xfrm>
                <a:off x="5788863" y="1749288"/>
                <a:ext cx="6142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04</a:t>
                </a:r>
                <a:endParaRPr lang="zh-CN" altLang="en-US" sz="32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9E39477-7292-2B4B-889A-EE3047CA2C40}"/>
              </a:ext>
            </a:extLst>
          </p:cNvPr>
          <p:cNvGrpSpPr/>
          <p:nvPr/>
        </p:nvGrpSpPr>
        <p:grpSpPr>
          <a:xfrm>
            <a:off x="6289214" y="1163894"/>
            <a:ext cx="5258198" cy="715618"/>
            <a:chOff x="5738191" y="1683026"/>
            <a:chExt cx="5258198" cy="715618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183C00C-C593-8947-9701-46338A276092}"/>
                </a:ext>
              </a:extLst>
            </p:cNvPr>
            <p:cNvSpPr txBox="1"/>
            <p:nvPr/>
          </p:nvSpPr>
          <p:spPr>
            <a:xfrm>
              <a:off x="6652593" y="1789044"/>
              <a:ext cx="4343796" cy="503583"/>
            </a:xfrm>
            <a:prstGeom prst="roundRect">
              <a:avLst/>
            </a:prstGeom>
            <a:solidFill>
              <a:srgbClr val="A04C27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Why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?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AE67045-BDC0-FC40-88C0-242FB837CAB5}"/>
                </a:ext>
              </a:extLst>
            </p:cNvPr>
            <p:cNvGrpSpPr/>
            <p:nvPr/>
          </p:nvGrpSpPr>
          <p:grpSpPr>
            <a:xfrm>
              <a:off x="5738191" y="1683026"/>
              <a:ext cx="715617" cy="715618"/>
              <a:chOff x="5738191" y="1683026"/>
              <a:chExt cx="715617" cy="715618"/>
            </a:xfrm>
          </p:grpSpPr>
          <p:sp>
            <p:nvSpPr>
              <p:cNvPr id="35" name="同心圆 34">
                <a:extLst>
                  <a:ext uri="{FF2B5EF4-FFF2-40B4-BE49-F238E27FC236}">
                    <a16:creationId xmlns:a16="http://schemas.microsoft.com/office/drawing/2014/main" id="{7E3785BC-9D8D-424A-9881-49B3A3FBE150}"/>
                  </a:ext>
                </a:extLst>
              </p:cNvPr>
              <p:cNvSpPr/>
              <p:nvPr/>
            </p:nvSpPr>
            <p:spPr>
              <a:xfrm>
                <a:off x="5738191" y="1683026"/>
                <a:ext cx="715617" cy="715618"/>
              </a:xfrm>
              <a:prstGeom prst="donut">
                <a:avLst>
                  <a:gd name="adj" fmla="val 328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8B39933-52A5-134C-8909-648F497C8DE1}"/>
                  </a:ext>
                </a:extLst>
              </p:cNvPr>
              <p:cNvSpPr txBox="1"/>
              <p:nvPr/>
            </p:nvSpPr>
            <p:spPr>
              <a:xfrm>
                <a:off x="5792069" y="1749288"/>
                <a:ext cx="6078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00</a:t>
                </a:r>
                <a:endParaRPr lang="zh-CN" altLang="en-US" sz="32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5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3"/>
          <p:cNvSpPr>
            <a:spLocks noChangeArrowheads="1"/>
          </p:cNvSpPr>
          <p:nvPr/>
        </p:nvSpPr>
        <p:spPr bwMode="auto">
          <a:xfrm rot="529452">
            <a:off x="1570038" y="4800886"/>
            <a:ext cx="3351212" cy="701675"/>
          </a:xfrm>
          <a:custGeom>
            <a:avLst/>
            <a:gdLst>
              <a:gd name="T0" fmla="*/ 1317275 w 2578100"/>
              <a:gd name="T1" fmla="*/ 0 h 540000"/>
              <a:gd name="T2" fmla="*/ 3351221 w 2578100"/>
              <a:gd name="T3" fmla="*/ 0 h 540000"/>
              <a:gd name="T4" fmla="*/ 3351221 w 2578100"/>
              <a:gd name="T5" fmla="*/ 701610 h 540000"/>
              <a:gd name="T6" fmla="*/ 191879 w 2578100"/>
              <a:gd name="T7" fmla="*/ 701610 h 540000"/>
              <a:gd name="T8" fmla="*/ 0 w 2578100"/>
              <a:gd name="T9" fmla="*/ 367394 h 540000"/>
              <a:gd name="T10" fmla="*/ 0 w 2578100"/>
              <a:gd name="T11" fmla="*/ 367392 h 540000"/>
              <a:gd name="T12" fmla="*/ 184557 w 2578100"/>
              <a:gd name="T13" fmla="*/ 688855 h 5400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78100"/>
              <a:gd name="T22" fmla="*/ 0 h 540000"/>
              <a:gd name="T23" fmla="*/ 2578100 w 2578100"/>
              <a:gd name="T24" fmla="*/ 540000 h 5400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78100" h="540000">
                <a:moveTo>
                  <a:pt x="1013382" y="0"/>
                </a:moveTo>
                <a:lnTo>
                  <a:pt x="2578100" y="0"/>
                </a:lnTo>
                <a:lnTo>
                  <a:pt x="2578100" y="540000"/>
                </a:lnTo>
                <a:lnTo>
                  <a:pt x="147613" y="540000"/>
                </a:lnTo>
                <a:lnTo>
                  <a:pt x="0" y="282768"/>
                </a:lnTo>
                <a:lnTo>
                  <a:pt x="0" y="282766"/>
                </a:lnTo>
                <a:lnTo>
                  <a:pt x="141980" y="530183"/>
                </a:lnTo>
                <a:lnTo>
                  <a:pt x="1013382" y="0"/>
                </a:lnTo>
                <a:close/>
              </a:path>
            </a:pathLst>
          </a:custGeom>
          <a:solidFill>
            <a:srgbClr val="00B05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Augmentation</a:t>
            </a:r>
            <a:endParaRPr lang="zh-CN" altLang="en-US" sz="2000" dirty="0">
              <a:latin typeface="Tw Cen MT Condensed" panose="020B0606020104020203" pitchFamily="34" charset="0"/>
            </a:endParaRPr>
          </a:p>
        </p:txBody>
      </p:sp>
      <p:sp>
        <p:nvSpPr>
          <p:cNvPr id="9" name="任意多边形 4"/>
          <p:cNvSpPr>
            <a:spLocks noChangeArrowheads="1"/>
          </p:cNvSpPr>
          <p:nvPr/>
        </p:nvSpPr>
        <p:spPr bwMode="auto">
          <a:xfrm rot="20643376">
            <a:off x="1320800" y="2554574"/>
            <a:ext cx="3211513" cy="701675"/>
          </a:xfrm>
          <a:custGeom>
            <a:avLst/>
            <a:gdLst>
              <a:gd name="T0" fmla="*/ 3212962 w 2471358"/>
              <a:gd name="T1" fmla="*/ 0 h 540000"/>
              <a:gd name="T2" fmla="*/ 3212962 w 2471358"/>
              <a:gd name="T3" fmla="*/ 701610 h 540000"/>
              <a:gd name="T4" fmla="*/ 0 w 2471358"/>
              <a:gd name="T5" fmla="*/ 701610 h 540000"/>
              <a:gd name="T6" fmla="*/ 152325 w 2471358"/>
              <a:gd name="T7" fmla="*/ 0 h 540000"/>
              <a:gd name="T8" fmla="*/ 0 60000 65536"/>
              <a:gd name="T9" fmla="*/ 0 60000 65536"/>
              <a:gd name="T10" fmla="*/ 0 60000 65536"/>
              <a:gd name="T11" fmla="*/ 0 60000 65536"/>
              <a:gd name="T12" fmla="*/ 0 w 2471358"/>
              <a:gd name="T13" fmla="*/ 0 h 540000"/>
              <a:gd name="T14" fmla="*/ 2471358 w 2471358"/>
              <a:gd name="T15" fmla="*/ 540000 h 540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1358" h="540000">
                <a:moveTo>
                  <a:pt x="2471358" y="0"/>
                </a:moveTo>
                <a:lnTo>
                  <a:pt x="2471358" y="540000"/>
                </a:lnTo>
                <a:lnTo>
                  <a:pt x="0" y="540000"/>
                </a:lnTo>
                <a:lnTo>
                  <a:pt x="117166" y="0"/>
                </a:lnTo>
                <a:lnTo>
                  <a:pt x="2471358" y="0"/>
                </a:lnTo>
                <a:close/>
              </a:path>
            </a:pathLst>
          </a:custGeom>
          <a:solidFill>
            <a:srgbClr val="A04C27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dirty="0">
                <a:latin typeface="Tw Cen MT Condensed" panose="020B0606020104020203" pitchFamily="34" charset="0"/>
              </a:rPr>
              <a:t>Expand</a:t>
            </a:r>
            <a:endParaRPr lang="zh-CN" altLang="en-US" sz="2000" dirty="0">
              <a:latin typeface="Tw Cen MT Condensed" panose="020B0606020104020203" pitchFamily="34" charset="0"/>
            </a:endParaRPr>
          </a:p>
        </p:txBody>
      </p:sp>
      <p:sp>
        <p:nvSpPr>
          <p:cNvPr id="10" name="任意多边形 7"/>
          <p:cNvSpPr>
            <a:spLocks noChangeArrowheads="1"/>
          </p:cNvSpPr>
          <p:nvPr/>
        </p:nvSpPr>
        <p:spPr bwMode="auto">
          <a:xfrm rot="20250410">
            <a:off x="1462088" y="3991261"/>
            <a:ext cx="3141662" cy="703263"/>
          </a:xfrm>
          <a:custGeom>
            <a:avLst/>
            <a:gdLst>
              <a:gd name="T0" fmla="*/ 3140738 w 2417294"/>
              <a:gd name="T1" fmla="*/ 0 h 540000"/>
              <a:gd name="T2" fmla="*/ 3140738 w 2417294"/>
              <a:gd name="T3" fmla="*/ 703675 h 540000"/>
              <a:gd name="T4" fmla="*/ 0 w 2417294"/>
              <a:gd name="T5" fmla="*/ 703675 h 540000"/>
              <a:gd name="T6" fmla="*/ 17982 w 2417294"/>
              <a:gd name="T7" fmla="*/ 0 h 540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7294"/>
              <a:gd name="T13" fmla="*/ 0 h 540000"/>
              <a:gd name="T14" fmla="*/ 2417294 w 2417294"/>
              <a:gd name="T15" fmla="*/ 540000 h 540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7294" h="540000">
                <a:moveTo>
                  <a:pt x="2417294" y="0"/>
                </a:moveTo>
                <a:lnTo>
                  <a:pt x="2417294" y="540000"/>
                </a:lnTo>
                <a:lnTo>
                  <a:pt x="0" y="540000"/>
                </a:lnTo>
                <a:lnTo>
                  <a:pt x="13840" y="0"/>
                </a:lnTo>
                <a:lnTo>
                  <a:pt x="2417294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2800" dirty="0" err="1">
                <a:latin typeface="Tw Cen MT Condensed" panose="020B0606020104020203" pitchFamily="34" charset="0"/>
              </a:rPr>
              <a:t>Resize&amp;Slimming</a:t>
            </a:r>
            <a:endParaRPr lang="zh-CN" altLang="en-US" sz="2800" dirty="0">
              <a:latin typeface="Tw Cen MT Condensed" panose="020B0606020104020203" pitchFamily="34" charset="0"/>
            </a:endParaRPr>
          </a:p>
        </p:txBody>
      </p:sp>
      <p:sp>
        <p:nvSpPr>
          <p:cNvPr id="11" name="任意多边形 8"/>
          <p:cNvSpPr/>
          <p:nvPr/>
        </p:nvSpPr>
        <p:spPr bwMode="auto">
          <a:xfrm rot="529452">
            <a:off x="1363663" y="3187986"/>
            <a:ext cx="2947987" cy="701675"/>
          </a:xfrm>
          <a:custGeom>
            <a:avLst/>
            <a:gdLst>
              <a:gd name="T0" fmla="*/ 0 w 2268292"/>
              <a:gd name="T1" fmla="*/ 203080 h 540000"/>
              <a:gd name="T2" fmla="*/ 74854 w 2268292"/>
              <a:gd name="T3" fmla="*/ 540000 h 540000"/>
              <a:gd name="T4" fmla="*/ 74853 w 2268292"/>
              <a:gd name="T5" fmla="*/ 540000 h 540000"/>
              <a:gd name="T6" fmla="*/ 0 w 2268292"/>
              <a:gd name="T7" fmla="*/ 203080 h 540000"/>
              <a:gd name="T8" fmla="*/ 1291005 w 2268292"/>
              <a:gd name="T9" fmla="*/ 0 h 540000"/>
              <a:gd name="T10" fmla="*/ 2268292 w 2268292"/>
              <a:gd name="T11" fmla="*/ 0 h 540000"/>
              <a:gd name="T12" fmla="*/ 1380755 w 2268292"/>
              <a:gd name="T13" fmla="*/ 540000 h 540000"/>
              <a:gd name="T14" fmla="*/ 120618 w 2268292"/>
              <a:gd name="T15" fmla="*/ 540000 h 540000"/>
              <a:gd name="T16" fmla="*/ 1291005 w 2268292"/>
              <a:gd name="T17" fmla="*/ 0 h 54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68292" h="540000">
                <a:moveTo>
                  <a:pt x="0" y="203080"/>
                </a:moveTo>
                <a:lnTo>
                  <a:pt x="74854" y="540000"/>
                </a:lnTo>
                <a:lnTo>
                  <a:pt x="74853" y="540000"/>
                </a:lnTo>
                <a:lnTo>
                  <a:pt x="0" y="203080"/>
                </a:lnTo>
                <a:close/>
                <a:moveTo>
                  <a:pt x="1291005" y="0"/>
                </a:moveTo>
                <a:lnTo>
                  <a:pt x="2268292" y="0"/>
                </a:lnTo>
                <a:lnTo>
                  <a:pt x="1380755" y="540000"/>
                </a:lnTo>
                <a:lnTo>
                  <a:pt x="120618" y="540000"/>
                </a:lnTo>
                <a:lnTo>
                  <a:pt x="1291005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322" name="直接连接符 35"/>
          <p:cNvCxnSpPr>
            <a:cxnSpLocks noChangeShapeType="1"/>
          </p:cNvCxnSpPr>
          <p:nvPr/>
        </p:nvCxnSpPr>
        <p:spPr bwMode="auto">
          <a:xfrm>
            <a:off x="4568825" y="2472024"/>
            <a:ext cx="1482725" cy="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4" name="直接连接符 37"/>
          <p:cNvCxnSpPr>
            <a:cxnSpLocks noChangeShapeType="1"/>
          </p:cNvCxnSpPr>
          <p:nvPr/>
        </p:nvCxnSpPr>
        <p:spPr bwMode="auto">
          <a:xfrm>
            <a:off x="4568825" y="3716624"/>
            <a:ext cx="1482725" cy="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25" name="TextBox 59"/>
              <p:cNvSpPr txBox="1">
                <a:spLocks noChangeArrowheads="1"/>
              </p:cNvSpPr>
              <p:nvPr/>
            </p:nvSpPr>
            <p:spPr bwMode="auto">
              <a:xfrm>
                <a:off x="6974006" y="3225838"/>
                <a:ext cx="4268873" cy="1698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rIns="90000" anchor="ctr"/>
              <a:lstStyle/>
              <a:p>
                <a:r>
                  <a:rPr lang="zh-CN" altLang="en-US" sz="1400" dirty="0">
                    <a:cs typeface="Segoe UI Light" panose="020B0502040204020203" pitchFamily="34" charset="0"/>
                  </a:rPr>
                  <a:t>当把这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101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*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1000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张图片喂给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GPU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加速的神经网络计算时，训练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8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个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epoch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竟然需要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2+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小时！由于我们要进行大量对比实验，因此将数据集中每一种类食物减少到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300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张。同时，把所有的图片都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resize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成了</a:t>
                </a:r>
                <a:endParaRPr lang="en-US" altLang="zh-CN" sz="1400" dirty="0">
                  <a:cs typeface="Segoe UI Light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𝑤𝑖𝑑𝑡h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, 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cs typeface="Segoe UI Light" panose="020B0502040204020203" pitchFamily="34" charset="0"/>
                                </a:rPr>
                                <m:t>h𝑒𝑖𝑔h𝑡</m:t>
                              </m:r>
                            </m:e>
                          </m:d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=512</m:t>
                      </m:r>
                    </m:oMath>
                  </m:oMathPara>
                </a14:m>
                <a:endParaRPr lang="en-US" altLang="zh-CN" sz="1400" b="0" dirty="0">
                  <a:cs typeface="Segoe UI Light" panose="020B0502040204020203" pitchFamily="34" charset="0"/>
                </a:endParaRPr>
              </a:p>
              <a:p>
                <a:r>
                  <a:rPr lang="zh-CN" altLang="en-US" sz="1400" dirty="0">
                    <a:cs typeface="Segoe UI Light" panose="020B0502040204020203" pitchFamily="34" charset="0"/>
                  </a:rPr>
                  <a:t>此时数据集中只有（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512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，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512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）和（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512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，</a:t>
                </a:r>
                <a:r>
                  <a:rPr lang="en-US" altLang="zh-CN" sz="1400" dirty="0">
                    <a:cs typeface="Segoe UI Light" panose="020B0502040204020203" pitchFamily="34" charset="0"/>
                  </a:rPr>
                  <a:t>213</a:t>
                </a:r>
                <a:r>
                  <a:rPr lang="zh-CN" altLang="en-US" sz="1400" dirty="0">
                    <a:cs typeface="Segoe UI Light" panose="020B0502040204020203" pitchFamily="34" charset="0"/>
                  </a:rPr>
                  <a:t>）的数据了</a:t>
                </a:r>
                <a:endParaRPr lang="en-US" altLang="zh-CN" sz="1400" dirty="0">
                  <a:cs typeface="Segoe UI Light" panose="020B0502040204020203" pitchFamily="34" charset="0"/>
                </a:endParaRPr>
              </a:p>
              <a:p>
                <a:r>
                  <a:rPr lang="en" altLang="zh-CN" sz="1400" dirty="0">
                    <a:cs typeface="Segoe UI Light" panose="020B0502040204020203" pitchFamily="34" charset="0"/>
                    <a:hlinkClick r:id="rId3"/>
                  </a:rPr>
                  <a:t>notebooks/data_handle.ipynb</a:t>
                </a:r>
                <a:endParaRPr lang="zh-CN" altLang="en-US" sz="1400" dirty="0"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3325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74006" y="3225838"/>
                <a:ext cx="4268873" cy="1698863"/>
              </a:xfrm>
              <a:prstGeom prst="rect">
                <a:avLst/>
              </a:prstGeom>
              <a:blipFill>
                <a:blip r:embed="rId4"/>
                <a:stretch>
                  <a:fillRect l="-593" t="-3704" b="-74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26" name="直接连接符 39"/>
          <p:cNvCxnSpPr>
            <a:cxnSpLocks noChangeShapeType="1"/>
          </p:cNvCxnSpPr>
          <p:nvPr/>
        </p:nvCxnSpPr>
        <p:spPr bwMode="auto">
          <a:xfrm>
            <a:off x="4954588" y="5416836"/>
            <a:ext cx="1096962" cy="0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sysDash"/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7" name="TextBox 59"/>
          <p:cNvSpPr txBox="1">
            <a:spLocks noChangeArrowheads="1"/>
          </p:cNvSpPr>
          <p:nvPr/>
        </p:nvSpPr>
        <p:spPr bwMode="auto">
          <a:xfrm>
            <a:off x="6974006" y="4924711"/>
            <a:ext cx="426887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rIns="90000" anchor="ctr"/>
          <a:lstStyle/>
          <a:p>
            <a:r>
              <a:rPr lang="zh-CN" altLang="en-US" sz="1400" dirty="0">
                <a:cs typeface="Segoe UI Light" panose="020B0502040204020203" pitchFamily="34" charset="0"/>
              </a:rPr>
              <a:t>图像增广</a:t>
            </a:r>
            <a:r>
              <a:rPr lang="en-US" altLang="zh-CN" sz="1400" dirty="0">
                <a:cs typeface="Segoe UI Light" panose="020B0502040204020203" pitchFamily="34" charset="0"/>
              </a:rPr>
              <a:t>(Image</a:t>
            </a:r>
            <a:r>
              <a:rPr lang="zh-CN" altLang="en-US" sz="1400" dirty="0">
                <a:cs typeface="Segoe UI Light" panose="020B0502040204020203" pitchFamily="34" charset="0"/>
              </a:rPr>
              <a:t> </a:t>
            </a:r>
            <a:r>
              <a:rPr lang="en-US" altLang="zh-CN" sz="1400" dirty="0">
                <a:cs typeface="Segoe UI Light" panose="020B0502040204020203" pitchFamily="34" charset="0"/>
              </a:rPr>
              <a:t>Augmentation)</a:t>
            </a:r>
            <a:r>
              <a:rPr lang="zh-CN" altLang="en-US" sz="1400" dirty="0">
                <a:cs typeface="Segoe UI Light" panose="020B0502040204020203" pitchFamily="34" charset="0"/>
              </a:rPr>
              <a:t>是一种扩充小数据集、加强数据集的主要办法，这个也作为我们之后调整对比实验参数的一个重要部分。</a:t>
            </a:r>
            <a:endParaRPr lang="en-US" altLang="zh-CN" sz="1400" dirty="0">
              <a:cs typeface="Segoe UI Light" panose="020B05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70070" y="496809"/>
            <a:ext cx="28518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Data</a:t>
            </a:r>
            <a:r>
              <a:rPr lang="zh-CN" altLang="en-US" sz="4400" dirty="0">
                <a:latin typeface="Tw Cen MT Condensed" panose="020B0606020104020203" pitchFamily="34" charset="0"/>
              </a:rPr>
              <a:t> </a:t>
            </a:r>
            <a:r>
              <a:rPr lang="en-US" altLang="zh-CN" sz="4400" dirty="0">
                <a:latin typeface="Tw Cen MT Condensed" panose="020B0606020104020203" pitchFamily="34" charset="0"/>
              </a:rPr>
              <a:t>Processing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62611" y="2056287"/>
            <a:ext cx="418761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cs typeface="Segoe UI Light" panose="020B0502040204020203" pitchFamily="34" charset="0"/>
              </a:rPr>
              <a:t>我们发现这个数据集</a:t>
            </a:r>
            <a:r>
              <a:rPr lang="en-US" altLang="zh-CN" sz="1400" dirty="0">
                <a:cs typeface="Segoe UI Light" panose="020B0502040204020203" pitchFamily="34" charset="0"/>
              </a:rPr>
              <a:t>101</a:t>
            </a:r>
            <a:r>
              <a:rPr lang="zh-CN" altLang="en-US" sz="1400" dirty="0">
                <a:cs typeface="Segoe UI Light" panose="020B0502040204020203" pitchFamily="34" charset="0"/>
              </a:rPr>
              <a:t>种食物中大多数是国外常见的食物，对我们非常不友好！于是我们通过</a:t>
            </a:r>
            <a:r>
              <a:rPr lang="en-US" altLang="zh-CN" sz="1400" dirty="0">
                <a:cs typeface="Segoe UI Light" panose="020B0502040204020203" pitchFamily="34" charset="0"/>
              </a:rPr>
              <a:t>Python</a:t>
            </a:r>
            <a:r>
              <a:rPr lang="zh-CN" altLang="en-US" sz="1400" dirty="0">
                <a:cs typeface="Segoe UI Light" panose="020B0502040204020203" pitchFamily="34" charset="0"/>
              </a:rPr>
              <a:t>写了一个爬虫程序从</a:t>
            </a:r>
            <a:r>
              <a:rPr lang="en-US" altLang="zh-CN" sz="1400" dirty="0" err="1">
                <a:cs typeface="Segoe UI Light" panose="020B0502040204020203" pitchFamily="34" charset="0"/>
              </a:rPr>
              <a:t>being.cn</a:t>
            </a:r>
            <a:r>
              <a:rPr lang="zh-CN" altLang="en-US" sz="1400" dirty="0">
                <a:cs typeface="Segoe UI Light" panose="020B0502040204020203" pitchFamily="34" charset="0"/>
              </a:rPr>
              <a:t>上爬下来了一些常见的</a:t>
            </a:r>
            <a:r>
              <a:rPr lang="zh-CN" altLang="en-US" sz="1400" strike="sngStrike" dirty="0">
                <a:cs typeface="Segoe UI Light" panose="020B0502040204020203" pitchFamily="34" charset="0"/>
              </a:rPr>
              <a:t>（我们最爱的）</a:t>
            </a:r>
            <a:r>
              <a:rPr lang="zh-CN" altLang="en-US" sz="1400" dirty="0">
                <a:cs typeface="Segoe UI Light" panose="020B0502040204020203" pitchFamily="34" charset="0"/>
              </a:rPr>
              <a:t>中式食物</a:t>
            </a:r>
            <a:endParaRPr lang="en-US" altLang="zh-CN" sz="1400" dirty="0">
              <a:cs typeface="Segoe UI Light" panose="020B0502040204020203" pitchFamily="34" charset="0"/>
            </a:endParaRPr>
          </a:p>
          <a:p>
            <a:r>
              <a:rPr lang="en" altLang="zh-CN" sz="1400" dirty="0">
                <a:cs typeface="Segoe UI Light" panose="020B0502040204020203" pitchFamily="34" charset="0"/>
                <a:hlinkClick r:id="rId5"/>
              </a:rPr>
              <a:t>utils/downloader.py</a:t>
            </a:r>
            <a:endParaRPr lang="zh-CN" altLang="en-US" sz="1400" dirty="0">
              <a:cs typeface="Segoe UI Light" panose="020B0502040204020203" pitchFamily="34" charset="0"/>
            </a:endParaRPr>
          </a:p>
        </p:txBody>
      </p:sp>
      <p:sp>
        <p:nvSpPr>
          <p:cNvPr id="16" name="AutoShape 59"/>
          <p:cNvSpPr>
            <a:spLocks/>
          </p:cNvSpPr>
          <p:nvPr/>
        </p:nvSpPr>
        <p:spPr bwMode="auto">
          <a:xfrm>
            <a:off x="6319174" y="2335922"/>
            <a:ext cx="488950" cy="48895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111E35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319174" y="3751501"/>
            <a:ext cx="488950" cy="412750"/>
            <a:chOff x="5354638" y="2605088"/>
            <a:chExt cx="488950" cy="412750"/>
          </a:xfrm>
        </p:grpSpPr>
        <p:sp>
          <p:nvSpPr>
            <p:cNvPr id="20" name="AutoShape 120"/>
            <p:cNvSpPr>
              <a:spLocks/>
            </p:cNvSpPr>
            <p:nvPr/>
          </p:nvSpPr>
          <p:spPr bwMode="auto">
            <a:xfrm>
              <a:off x="5476875" y="2713038"/>
              <a:ext cx="242888" cy="244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solidFill>
              <a:srgbClr val="111E35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1" name="AutoShape 121"/>
            <p:cNvSpPr>
              <a:spLocks/>
            </p:cNvSpPr>
            <p:nvPr/>
          </p:nvSpPr>
          <p:spPr bwMode="auto">
            <a:xfrm>
              <a:off x="5537200" y="2773363"/>
              <a:ext cx="68263" cy="698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solidFill>
              <a:srgbClr val="111E35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2" name="AutoShape 122"/>
            <p:cNvSpPr>
              <a:spLocks/>
            </p:cNvSpPr>
            <p:nvPr/>
          </p:nvSpPr>
          <p:spPr bwMode="auto">
            <a:xfrm>
              <a:off x="5354638" y="2605088"/>
              <a:ext cx="488950" cy="412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solidFill>
              <a:srgbClr val="111E35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19968" y="5181008"/>
            <a:ext cx="487363" cy="488950"/>
            <a:chOff x="4378325" y="2560638"/>
            <a:chExt cx="487363" cy="488950"/>
          </a:xfrm>
        </p:grpSpPr>
        <p:sp>
          <p:nvSpPr>
            <p:cNvPr id="24" name="AutoShape 123"/>
            <p:cNvSpPr>
              <a:spLocks/>
            </p:cNvSpPr>
            <p:nvPr/>
          </p:nvSpPr>
          <p:spPr bwMode="auto">
            <a:xfrm>
              <a:off x="4378325" y="2560638"/>
              <a:ext cx="487363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solidFill>
              <a:srgbClr val="111E35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5" name="AutoShape 124"/>
            <p:cNvSpPr>
              <a:spLocks/>
            </p:cNvSpPr>
            <p:nvPr/>
          </p:nvSpPr>
          <p:spPr bwMode="auto">
            <a:xfrm>
              <a:off x="4514850" y="2697163"/>
              <a:ext cx="214313" cy="212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solidFill>
              <a:srgbClr val="111E35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26" name="AutoShape 125"/>
            <p:cNvSpPr>
              <a:spLocks/>
            </p:cNvSpPr>
            <p:nvPr/>
          </p:nvSpPr>
          <p:spPr bwMode="auto">
            <a:xfrm>
              <a:off x="4560888" y="2741613"/>
              <a:ext cx="122237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solidFill>
              <a:srgbClr val="111E35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07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325" grpId="0"/>
      <p:bldP spid="13327" grpId="0"/>
      <p:bldP spid="15" grpId="0"/>
      <p:bldP spid="16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354450" y="370477"/>
            <a:ext cx="14830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Crawler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2F3FDF-4329-114C-AF52-790BEF02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10" y="980468"/>
            <a:ext cx="9162448" cy="602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1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612533" y="370477"/>
            <a:ext cx="9669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SSIM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8F1208-C4A6-D54C-9EAD-CD986482FD1A}"/>
              </a:ext>
            </a:extLst>
          </p:cNvPr>
          <p:cNvSpPr/>
          <p:nvPr/>
        </p:nvSpPr>
        <p:spPr>
          <a:xfrm>
            <a:off x="5209338" y="1613610"/>
            <a:ext cx="50029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4D4D4D"/>
                </a:solidFill>
                <a:latin typeface="-apple-system"/>
              </a:rPr>
              <a:t>SSIM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的全称为</a:t>
            </a:r>
            <a:r>
              <a:rPr lang="en" altLang="zh-CN" dirty="0">
                <a:solidFill>
                  <a:srgbClr val="4D4D4D"/>
                </a:solidFill>
                <a:latin typeface="-apple-system"/>
              </a:rPr>
              <a:t>structural similarity index</a:t>
            </a:r>
            <a:r>
              <a:rPr lang="zh-CN" altLang="en" dirty="0">
                <a:solidFill>
                  <a:srgbClr val="4D4D4D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即为结构相似性，是一种衡量两幅图像相似度的指标。该指标首先由德州大学奥斯丁分校的图像和视频工程实验室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(</a:t>
            </a:r>
            <a:r>
              <a:rPr lang="en" altLang="zh-CN" dirty="0">
                <a:solidFill>
                  <a:srgbClr val="4D4D4D"/>
                </a:solidFill>
                <a:latin typeface="-apple-system"/>
              </a:rPr>
              <a:t>Laboratory for Image and Video Engineering)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提出。而如果两幅图像是压缩前和压缩后的图像，那么</a:t>
            </a:r>
            <a:r>
              <a:rPr lang="en" altLang="zh-CN" dirty="0">
                <a:solidFill>
                  <a:srgbClr val="4D4D4D"/>
                </a:solidFill>
                <a:latin typeface="-apple-system"/>
              </a:rPr>
              <a:t>SSIM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算法就可以用来评估压缩后的图像质量。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endParaRPr lang="en" altLang="zh-CN" dirty="0">
              <a:hlinkClick r:id="rId3"/>
            </a:endParaRPr>
          </a:p>
          <a:p>
            <a:r>
              <a:rPr lang="en" altLang="zh-CN" dirty="0">
                <a:hlinkClick r:id="rId3"/>
              </a:rPr>
              <a:t>utils/ssim.py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AB687E-A8CC-E243-AF3A-AE3859B7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5" y="1830723"/>
            <a:ext cx="3457760" cy="35302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23F781-F980-A64F-AE9E-4D279AF7A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816" y="4471931"/>
            <a:ext cx="7912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69234" y="467139"/>
            <a:ext cx="10853531" cy="5923722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66588" y="3844763"/>
            <a:ext cx="171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Exotc350 Bd BT" panose="04030805050B02020A03" pitchFamily="82" charset="0"/>
                <a:cs typeface="Segoe UI Light" panose="020B0502040204020203" pitchFamily="34" charset="0"/>
              </a:rPr>
              <a:t>Raw dataset</a:t>
            </a:r>
            <a:endParaRPr lang="zh-CN" altLang="en-US" sz="2400" dirty="0">
              <a:solidFill>
                <a:schemeClr val="bg1"/>
              </a:solidFill>
              <a:latin typeface="Exotc350 Bd BT" panose="04030805050B02020A03" pitchFamily="82" charset="0"/>
              <a:cs typeface="Segoe UI Light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73220" y="4282594"/>
            <a:ext cx="311426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101 classes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1000 pictures per class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Total: 101*1000 = 101000 items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45898" y="3832229"/>
            <a:ext cx="179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Exotc350 Bd BT" panose="04030805050B02020A03" pitchFamily="82" charset="0"/>
                <a:cs typeface="Segoe UI Light" panose="020B0502040204020203" pitchFamily="34" charset="0"/>
              </a:rPr>
              <a:t>Train dataset</a:t>
            </a:r>
            <a:endParaRPr lang="zh-CN" altLang="en-US" sz="2400" dirty="0">
              <a:solidFill>
                <a:schemeClr val="bg1"/>
              </a:solidFill>
              <a:latin typeface="Exotc350 Bd BT" panose="04030805050B02020A03" pitchFamily="82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45898" y="4306428"/>
            <a:ext cx="311426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110 classes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about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300 pictures per class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Total: 300*110 = 33000 items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91478" y="955622"/>
            <a:ext cx="3171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Food101</a:t>
            </a:r>
            <a:endParaRPr lang="zh-CN" altLang="en-US" sz="7200" dirty="0">
              <a:solidFill>
                <a:schemeClr val="bg1"/>
              </a:solidFill>
              <a:latin typeface="Exotc350 Bd BT" panose="04030805050B02020A03" pitchFamily="82" charset="0"/>
              <a:cs typeface="Segoe UI Light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91478" y="3935896"/>
            <a:ext cx="2067339" cy="189506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62F2E3-7A2A-0340-9288-F25E04C7D680}"/>
              </a:ext>
            </a:extLst>
          </p:cNvPr>
          <p:cNvSpPr txBox="1"/>
          <p:nvPr/>
        </p:nvSpPr>
        <p:spPr>
          <a:xfrm>
            <a:off x="7487480" y="955622"/>
            <a:ext cx="3171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Food110</a:t>
            </a:r>
            <a:endParaRPr lang="zh-CN" altLang="en-US" sz="7200" dirty="0">
              <a:solidFill>
                <a:schemeClr val="bg1"/>
              </a:solidFill>
              <a:latin typeface="Exotc350 Bd BT" panose="04030805050B02020A03" pitchFamily="82" charset="0"/>
              <a:cs typeface="Segoe UI Light" panose="020B0502040204020203" pitchFamily="34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63C8833-FFB9-CF45-BB01-9EFCF4F1BCC5}"/>
              </a:ext>
            </a:extLst>
          </p:cNvPr>
          <p:cNvCxnSpPr/>
          <p:nvPr/>
        </p:nvCxnSpPr>
        <p:spPr>
          <a:xfrm>
            <a:off x="4805743" y="1555786"/>
            <a:ext cx="2249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2E28AD8-0DEC-B047-BA97-A13BF3AE46D8}"/>
              </a:ext>
            </a:extLst>
          </p:cNvPr>
          <p:cNvSpPr/>
          <p:nvPr/>
        </p:nvSpPr>
        <p:spPr>
          <a:xfrm>
            <a:off x="7935570" y="2013284"/>
            <a:ext cx="2427630" cy="373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trike="sngStrike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（强迫症表示非常满足～）</a:t>
            </a:r>
          </a:p>
        </p:txBody>
      </p:sp>
    </p:spTree>
    <p:extLst>
      <p:ext uri="{BB962C8B-B14F-4D97-AF65-F5344CB8AC3E}">
        <p14:creationId xmlns:p14="http://schemas.microsoft.com/office/powerpoint/2010/main" val="407292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8" grpId="0"/>
      <p:bldP spid="10" grpId="0"/>
      <p:bldP spid="11" grpId="0" animBg="1"/>
      <p:bldP spid="12" grpId="0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58831" y="909824"/>
            <a:ext cx="45066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 err="1">
                <a:latin typeface="Tw Cen MT Condensed" panose="020B0606020104020203" pitchFamily="34" charset="0"/>
              </a:rPr>
              <a:t>Fastai‘s</a:t>
            </a:r>
            <a:r>
              <a:rPr lang="en-US" altLang="zh-CN" sz="4400" dirty="0">
                <a:latin typeface="Tw Cen MT Condensed" panose="020B0606020104020203" pitchFamily="34" charset="0"/>
              </a:rPr>
              <a:t> default transform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8FD053-0344-864B-AD7A-85CA0DA1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5" y="2109225"/>
            <a:ext cx="6412832" cy="18312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209C798-B1A9-884F-AE7F-8BF33F6DB62B}"/>
              </a:ext>
            </a:extLst>
          </p:cNvPr>
          <p:cNvSpPr/>
          <p:nvPr/>
        </p:nvSpPr>
        <p:spPr>
          <a:xfrm>
            <a:off x="7002402" y="3709805"/>
            <a:ext cx="24211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My transform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AA36BD-C0EF-764F-B552-8719D6BDD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290" y="4620971"/>
            <a:ext cx="8535737" cy="203327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DFB5179-8578-794F-AB09-5D3B98B66D2B}"/>
              </a:ext>
            </a:extLst>
          </p:cNvPr>
          <p:cNvSpPr/>
          <p:nvPr/>
        </p:nvSpPr>
        <p:spPr>
          <a:xfrm>
            <a:off x="6677527" y="641188"/>
            <a:ext cx="542546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dirty="0">
                <a:latin typeface="Tw Cen MT Condensed" panose="020B0606020104020203" pitchFamily="34" charset="0"/>
              </a:rPr>
              <a:t>Image Augmentation</a:t>
            </a:r>
            <a:endParaRPr lang="zh-CN" altLang="en-US" sz="6600" dirty="0"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0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0748" y="0"/>
            <a:ext cx="9170505" cy="1497944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5498" y="5319453"/>
            <a:ext cx="10547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Here‘s the full effect of merging zooms, rotations, flips, perspective warping and lighting changes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6291" y="981361"/>
            <a:ext cx="2696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Fastai</a:t>
            </a:r>
            <a:r>
              <a:rPr lang="en-US" altLang="zh-CN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’s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default transforms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82196" y="992748"/>
            <a:ext cx="1613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My transforms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2EF9E-DCB0-704E-833F-22484A540464}"/>
              </a:ext>
            </a:extLst>
          </p:cNvPr>
          <p:cNvSpPr txBox="1"/>
          <p:nvPr/>
        </p:nvSpPr>
        <p:spPr>
          <a:xfrm>
            <a:off x="3826178" y="68688"/>
            <a:ext cx="4762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Composite Augmentations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3A6015-27BF-984E-AEC5-D21088032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2" y="1648537"/>
            <a:ext cx="5594563" cy="3188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FB805C-1234-0947-AFCB-4C87D4E1F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99" y="1648537"/>
            <a:ext cx="5594563" cy="3188406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78B48C4C-F737-E845-9200-1D807FFCD352}"/>
              </a:ext>
            </a:extLst>
          </p:cNvPr>
          <p:cNvCxnSpPr/>
          <p:nvPr/>
        </p:nvCxnSpPr>
        <p:spPr>
          <a:xfrm>
            <a:off x="5984402" y="1566632"/>
            <a:ext cx="0" cy="3390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6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0748" y="0"/>
            <a:ext cx="9170505" cy="1497944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5079" y="4804685"/>
            <a:ext cx="4675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Randomly rotates and flips the image.</a:t>
            </a:r>
          </a:p>
          <a:p>
            <a:pPr algn="ctr"/>
            <a:r>
              <a:rPr lang="en-US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(Only applies discrete 90 degree rotation)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6291" y="917998"/>
            <a:ext cx="3232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Dihedral Affine Transformation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82196" y="992748"/>
            <a:ext cx="1935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Symmetric Warp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78B48C4C-F737-E845-9200-1D807FFCD352}"/>
              </a:ext>
            </a:extLst>
          </p:cNvPr>
          <p:cNvCxnSpPr>
            <a:cxnSpLocks/>
          </p:cNvCxnSpPr>
          <p:nvPr/>
        </p:nvCxnSpPr>
        <p:spPr>
          <a:xfrm>
            <a:off x="5984402" y="1566632"/>
            <a:ext cx="0" cy="43500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3911483-3881-DD46-8F9A-6BAC570ED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" y="2205328"/>
            <a:ext cx="5892663" cy="23265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A07E20E-1F1C-2646-AB2E-FA407DE4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5328"/>
            <a:ext cx="5892664" cy="232659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559E0DF-C684-6746-A3FB-00F6B9335E7E}"/>
              </a:ext>
            </a:extLst>
          </p:cNvPr>
          <p:cNvSpPr/>
          <p:nvPr/>
        </p:nvSpPr>
        <p:spPr>
          <a:xfrm>
            <a:off x="6207599" y="488536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applies different degrees of symmetric warping to the image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B3701A-9175-B14E-8401-DD22CFF58163}"/>
              </a:ext>
            </a:extLst>
          </p:cNvPr>
          <p:cNvSpPr/>
          <p:nvPr/>
        </p:nvSpPr>
        <p:spPr>
          <a:xfrm>
            <a:off x="4218534" y="379891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chemeClr val="bg1"/>
                </a:solidFill>
                <a:latin typeface="Menlo" panose="020B0609030804020204" pitchFamily="49" charset="0"/>
              </a:rPr>
              <a:t>Individual Augmentations</a:t>
            </a:r>
            <a:endParaRPr lang="en" altLang="zh-CN" b="1" i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3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0748" y="0"/>
            <a:ext cx="9170505" cy="1497944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5079" y="4804685"/>
            <a:ext cx="4675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applies a subtle rotation to the image (subtle relative to the full 90° flips of the dihedral affine transformation)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54946" y="992748"/>
            <a:ext cx="1072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Rotation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01109" y="992748"/>
            <a:ext cx="882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Zoom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78B48C4C-F737-E845-9200-1D807FFCD352}"/>
              </a:ext>
            </a:extLst>
          </p:cNvPr>
          <p:cNvCxnSpPr>
            <a:cxnSpLocks/>
          </p:cNvCxnSpPr>
          <p:nvPr/>
        </p:nvCxnSpPr>
        <p:spPr>
          <a:xfrm>
            <a:off x="5984402" y="1566632"/>
            <a:ext cx="0" cy="43500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559E0DF-C684-6746-A3FB-00F6B9335E7E}"/>
              </a:ext>
            </a:extLst>
          </p:cNvPr>
          <p:cNvSpPr/>
          <p:nvPr/>
        </p:nvSpPr>
        <p:spPr>
          <a:xfrm>
            <a:off x="6746673" y="5112461"/>
            <a:ext cx="5087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randomly zooms up to 1.1x the original image.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B3701A-9175-B14E-8401-DD22CFF58163}"/>
              </a:ext>
            </a:extLst>
          </p:cNvPr>
          <p:cNvSpPr/>
          <p:nvPr/>
        </p:nvSpPr>
        <p:spPr>
          <a:xfrm>
            <a:off x="4218534" y="379891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chemeClr val="bg1"/>
                </a:solidFill>
                <a:latin typeface="Menlo" panose="020B0609030804020204" pitchFamily="49" charset="0"/>
              </a:rPr>
              <a:t>Individual Augmentations</a:t>
            </a:r>
            <a:endParaRPr lang="en" altLang="zh-CN" b="1" i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83F879-BFB5-2A4E-96B2-C64B7214B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79" y="2344223"/>
            <a:ext cx="5811785" cy="20488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375586-E63A-BA42-AA92-C356E4479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25" y="2354828"/>
            <a:ext cx="5781703" cy="20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0748" y="0"/>
            <a:ext cx="9170505" cy="1497944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5079" y="4804685"/>
            <a:ext cx="4675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applies a subtle rotation to the image (subtle relative to the full 90° flips of the dihedral affine transformation)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8768" y="992748"/>
            <a:ext cx="1178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Brightness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01109" y="992748"/>
            <a:ext cx="117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Contrast</a:t>
            </a:r>
            <a:endParaRPr lang="zh-CN" alt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78B48C4C-F737-E845-9200-1D807FFCD352}"/>
              </a:ext>
            </a:extLst>
          </p:cNvPr>
          <p:cNvCxnSpPr>
            <a:cxnSpLocks/>
          </p:cNvCxnSpPr>
          <p:nvPr/>
        </p:nvCxnSpPr>
        <p:spPr>
          <a:xfrm>
            <a:off x="5984402" y="1566632"/>
            <a:ext cx="0" cy="43500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559E0DF-C684-6746-A3FB-00F6B9335E7E}"/>
              </a:ext>
            </a:extLst>
          </p:cNvPr>
          <p:cNvSpPr/>
          <p:nvPr/>
        </p:nvSpPr>
        <p:spPr>
          <a:xfrm>
            <a:off x="6746673" y="5112461"/>
            <a:ext cx="5087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randomly zooms up to 1.1x the original image.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B3701A-9175-B14E-8401-DD22CFF58163}"/>
              </a:ext>
            </a:extLst>
          </p:cNvPr>
          <p:cNvSpPr/>
          <p:nvPr/>
        </p:nvSpPr>
        <p:spPr>
          <a:xfrm>
            <a:off x="4218534" y="379891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chemeClr val="bg1"/>
                </a:solidFill>
                <a:latin typeface="Menlo" panose="020B0609030804020204" pitchFamily="49" charset="0"/>
              </a:rPr>
              <a:t>Individual Augmentations</a:t>
            </a:r>
            <a:endParaRPr lang="en" altLang="zh-CN" b="1" i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5325ED-3F34-0D48-99BC-D04CBAC1B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4482"/>
            <a:ext cx="5980795" cy="24859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49B3DB-80FB-A347-A62A-3B98FD452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3" y="2187613"/>
            <a:ext cx="5973261" cy="24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10748" y="0"/>
            <a:ext cx="9170505" cy="1497944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B3701A-9175-B14E-8401-DD22CFF58163}"/>
              </a:ext>
            </a:extLst>
          </p:cNvPr>
          <p:cNvSpPr/>
          <p:nvPr/>
        </p:nvSpPr>
        <p:spPr>
          <a:xfrm>
            <a:off x="5321192" y="630576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1" i="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Mixup</a:t>
            </a:r>
            <a:endParaRPr lang="en" altLang="zh-CN" sz="2400" b="1" i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4F22E3-3B2A-6144-802B-DF53B53B488E}"/>
              </a:ext>
            </a:extLst>
          </p:cNvPr>
          <p:cNvSpPr/>
          <p:nvPr/>
        </p:nvSpPr>
        <p:spPr>
          <a:xfrm>
            <a:off x="3690652" y="1534315"/>
            <a:ext cx="4810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i="1" dirty="0" err="1">
                <a:solidFill>
                  <a:schemeClr val="bg1"/>
                </a:solidFill>
                <a:hlinkClick r:id="rId3"/>
              </a:rPr>
              <a:t>mixup</a:t>
            </a:r>
            <a:r>
              <a:rPr lang="en" altLang="zh-CN" dirty="0">
                <a:solidFill>
                  <a:schemeClr val="bg1"/>
                </a:solidFill>
                <a:hlinkClick r:id="rId3"/>
              </a:rPr>
              <a:t>: BEYOND EMPIRICAL RISK MINIMIZATION </a:t>
            </a:r>
            <a:endParaRPr lang="en" altLang="zh-CN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1009D6-61E6-3F49-9E1B-D895A391A499}"/>
              </a:ext>
            </a:extLst>
          </p:cNvPr>
          <p:cNvSpPr/>
          <p:nvPr/>
        </p:nvSpPr>
        <p:spPr>
          <a:xfrm>
            <a:off x="941622" y="2307104"/>
            <a:ext cx="498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Mixup</a:t>
            </a:r>
            <a:r>
              <a:rPr lang="en" altLang="zh-C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 uses a simple but powerful technique to augment images. We create augmented images by taking two images and linearly interpolating between them. We then train the model to predict a linear interpolation of the targets.</a:t>
            </a: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FCBFA5-BACF-4C44-9733-2299D85FA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0" y="4353673"/>
            <a:ext cx="4902200" cy="2133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8B956E-4B6E-3748-8D83-F69D5387C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01623"/>
            <a:ext cx="5522235" cy="41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9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53008" y="2541157"/>
            <a:ext cx="9462052" cy="4356599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3429000 h 3429000"/>
              <a:gd name="connsiteX2" fmla="*/ 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173 h 3429173"/>
              <a:gd name="connsiteX1" fmla="*/ 6096000 w 6096000"/>
              <a:gd name="connsiteY1" fmla="*/ 3429173 h 3429173"/>
              <a:gd name="connsiteX2" fmla="*/ 0 w 6096000"/>
              <a:gd name="connsiteY2" fmla="*/ 3429173 h 3429173"/>
              <a:gd name="connsiteX3" fmla="*/ 0 w 6096000"/>
              <a:gd name="connsiteY3" fmla="*/ 173 h 3429173"/>
              <a:gd name="connsiteX0" fmla="*/ 0 w 6096000"/>
              <a:gd name="connsiteY0" fmla="*/ 144 h 3429144"/>
              <a:gd name="connsiteX1" fmla="*/ 6096000 w 6096000"/>
              <a:gd name="connsiteY1" fmla="*/ 3429144 h 3429144"/>
              <a:gd name="connsiteX2" fmla="*/ 0 w 6096000"/>
              <a:gd name="connsiteY2" fmla="*/ 3429144 h 3429144"/>
              <a:gd name="connsiteX3" fmla="*/ 0 w 6096000"/>
              <a:gd name="connsiteY3" fmla="*/ 144 h 342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144">
                <a:moveTo>
                  <a:pt x="0" y="144"/>
                </a:moveTo>
                <a:cubicBezTo>
                  <a:pt x="3383722" y="-23047"/>
                  <a:pt x="4020612" y="2763222"/>
                  <a:pt x="6096000" y="3429144"/>
                </a:cubicBezTo>
                <a:lnTo>
                  <a:pt x="0" y="3429144"/>
                </a:lnTo>
                <a:lnTo>
                  <a:pt x="0" y="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17704" y="-53009"/>
            <a:ext cx="6414052" cy="2663687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0 h 3441329"/>
              <a:gd name="connsiteX1" fmla="*/ 6096000 w 6096000"/>
              <a:gd name="connsiteY1" fmla="*/ 0 h 3441329"/>
              <a:gd name="connsiteX2" fmla="*/ 6096000 w 6096000"/>
              <a:gd name="connsiteY2" fmla="*/ 3429000 h 3441329"/>
              <a:gd name="connsiteX3" fmla="*/ 0 w 6096000"/>
              <a:gd name="connsiteY3" fmla="*/ 0 h 3441329"/>
              <a:gd name="connsiteX0" fmla="*/ 0 w 6096000"/>
              <a:gd name="connsiteY0" fmla="*/ 0 h 3439475"/>
              <a:gd name="connsiteX1" fmla="*/ 6096000 w 6096000"/>
              <a:gd name="connsiteY1" fmla="*/ 0 h 3439475"/>
              <a:gd name="connsiteX2" fmla="*/ 6096000 w 6096000"/>
              <a:gd name="connsiteY2" fmla="*/ 3429000 h 3439475"/>
              <a:gd name="connsiteX3" fmla="*/ 0 w 6096000"/>
              <a:gd name="connsiteY3" fmla="*/ 0 h 343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39475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cubicBezTo>
                  <a:pt x="3308626" y="3637722"/>
                  <a:pt x="2042809" y="665922"/>
                  <a:pt x="0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34000" y="2923760"/>
            <a:ext cx="6003235" cy="1010479"/>
          </a:xfrm>
          <a:prstGeom prst="roundRect">
            <a:avLst>
              <a:gd name="adj" fmla="val 50000"/>
            </a:avLst>
          </a:prstGeom>
          <a:solidFill>
            <a:srgbClr val="A04C27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we do this ?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902764" y="791816"/>
            <a:ext cx="1570384" cy="1570386"/>
            <a:chOff x="5738191" y="1683026"/>
            <a:chExt cx="715617" cy="715618"/>
          </a:xfrm>
        </p:grpSpPr>
        <p:sp>
          <p:nvSpPr>
            <p:cNvPr id="11" name="同心圆 10"/>
            <p:cNvSpPr/>
            <p:nvPr/>
          </p:nvSpPr>
          <p:spPr>
            <a:xfrm>
              <a:off x="5738191" y="1683026"/>
              <a:ext cx="715617" cy="715618"/>
            </a:xfrm>
            <a:prstGeom prst="donut">
              <a:avLst>
                <a:gd name="adj" fmla="val 3289"/>
              </a:avLst>
            </a:prstGeom>
            <a:solidFill>
              <a:srgbClr val="A04C27"/>
            </a:solidFill>
            <a:ln>
              <a:solidFill>
                <a:srgbClr val="A04C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36970" y="1767405"/>
              <a:ext cx="518057" cy="54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rgbClr val="A04C27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00</a:t>
              </a:r>
              <a:endParaRPr lang="zh-CN" altLang="en-US" sz="7200" dirty="0">
                <a:solidFill>
                  <a:srgbClr val="A04C2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75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53008" y="2541157"/>
            <a:ext cx="9462052" cy="4356599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3429000 h 3429000"/>
              <a:gd name="connsiteX2" fmla="*/ 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173 h 3429173"/>
              <a:gd name="connsiteX1" fmla="*/ 6096000 w 6096000"/>
              <a:gd name="connsiteY1" fmla="*/ 3429173 h 3429173"/>
              <a:gd name="connsiteX2" fmla="*/ 0 w 6096000"/>
              <a:gd name="connsiteY2" fmla="*/ 3429173 h 3429173"/>
              <a:gd name="connsiteX3" fmla="*/ 0 w 6096000"/>
              <a:gd name="connsiteY3" fmla="*/ 173 h 3429173"/>
              <a:gd name="connsiteX0" fmla="*/ 0 w 6096000"/>
              <a:gd name="connsiteY0" fmla="*/ 144 h 3429144"/>
              <a:gd name="connsiteX1" fmla="*/ 6096000 w 6096000"/>
              <a:gd name="connsiteY1" fmla="*/ 3429144 h 3429144"/>
              <a:gd name="connsiteX2" fmla="*/ 0 w 6096000"/>
              <a:gd name="connsiteY2" fmla="*/ 3429144 h 3429144"/>
              <a:gd name="connsiteX3" fmla="*/ 0 w 6096000"/>
              <a:gd name="connsiteY3" fmla="*/ 144 h 342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144">
                <a:moveTo>
                  <a:pt x="0" y="144"/>
                </a:moveTo>
                <a:cubicBezTo>
                  <a:pt x="3383722" y="-23047"/>
                  <a:pt x="4020612" y="2763222"/>
                  <a:pt x="6096000" y="3429144"/>
                </a:cubicBezTo>
                <a:lnTo>
                  <a:pt x="0" y="3429144"/>
                </a:lnTo>
                <a:lnTo>
                  <a:pt x="0" y="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17704" y="-53009"/>
            <a:ext cx="6414052" cy="2663687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0 h 3441329"/>
              <a:gd name="connsiteX1" fmla="*/ 6096000 w 6096000"/>
              <a:gd name="connsiteY1" fmla="*/ 0 h 3441329"/>
              <a:gd name="connsiteX2" fmla="*/ 6096000 w 6096000"/>
              <a:gd name="connsiteY2" fmla="*/ 3429000 h 3441329"/>
              <a:gd name="connsiteX3" fmla="*/ 0 w 6096000"/>
              <a:gd name="connsiteY3" fmla="*/ 0 h 3441329"/>
              <a:gd name="connsiteX0" fmla="*/ 0 w 6096000"/>
              <a:gd name="connsiteY0" fmla="*/ 0 h 3439475"/>
              <a:gd name="connsiteX1" fmla="*/ 6096000 w 6096000"/>
              <a:gd name="connsiteY1" fmla="*/ 0 h 3439475"/>
              <a:gd name="connsiteX2" fmla="*/ 6096000 w 6096000"/>
              <a:gd name="connsiteY2" fmla="*/ 3429000 h 3439475"/>
              <a:gd name="connsiteX3" fmla="*/ 0 w 6096000"/>
              <a:gd name="connsiteY3" fmla="*/ 0 h 343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39475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cubicBezTo>
                  <a:pt x="3308626" y="3637722"/>
                  <a:pt x="2042809" y="665922"/>
                  <a:pt x="0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34000" y="2923760"/>
            <a:ext cx="6003235" cy="1010479"/>
          </a:xfrm>
          <a:prstGeom prst="roundRect">
            <a:avLst>
              <a:gd name="adj" fmla="val 50000"/>
            </a:avLst>
          </a:prstGeom>
          <a:solidFill>
            <a:srgbClr val="A04C27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&amp; Result analysis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02764" y="791816"/>
            <a:ext cx="1570384" cy="1570386"/>
            <a:chOff x="5738191" y="1683026"/>
            <a:chExt cx="715617" cy="715618"/>
          </a:xfrm>
        </p:grpSpPr>
        <p:sp>
          <p:nvSpPr>
            <p:cNvPr id="11" name="同心圆 10"/>
            <p:cNvSpPr/>
            <p:nvPr/>
          </p:nvSpPr>
          <p:spPr>
            <a:xfrm>
              <a:off x="5738191" y="1683026"/>
              <a:ext cx="715617" cy="715618"/>
            </a:xfrm>
            <a:prstGeom prst="donut">
              <a:avLst>
                <a:gd name="adj" fmla="val 3289"/>
              </a:avLst>
            </a:prstGeom>
            <a:solidFill>
              <a:srgbClr val="A04C27"/>
            </a:solidFill>
            <a:ln>
              <a:solidFill>
                <a:srgbClr val="A04C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36969" y="1767405"/>
              <a:ext cx="518057" cy="54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rgbClr val="A04C27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03</a:t>
              </a:r>
              <a:endParaRPr lang="zh-CN" altLang="en-US" sz="7200" dirty="0">
                <a:solidFill>
                  <a:srgbClr val="A04C2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480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0" name="组合 4"/>
          <p:cNvGrpSpPr>
            <a:grpSpLocks/>
          </p:cNvGrpSpPr>
          <p:nvPr/>
        </p:nvGrpSpPr>
        <p:grpSpPr bwMode="auto">
          <a:xfrm>
            <a:off x="809288" y="2135768"/>
            <a:ext cx="5166711" cy="3525931"/>
            <a:chOff x="0" y="0"/>
            <a:chExt cx="3759200" cy="2565400"/>
          </a:xfrm>
        </p:grpSpPr>
        <p:sp>
          <p:nvSpPr>
            <p:cNvPr id="8" name="任意多边形 14"/>
            <p:cNvSpPr/>
            <p:nvPr/>
          </p:nvSpPr>
          <p:spPr bwMode="auto">
            <a:xfrm>
              <a:off x="0" y="0"/>
              <a:ext cx="3759200" cy="2124075"/>
            </a:xfrm>
            <a:custGeom>
              <a:avLst/>
              <a:gdLst>
                <a:gd name="T0" fmla="*/ 76200 w 3759200"/>
                <a:gd name="T1" fmla="*/ 0 h 2122887"/>
                <a:gd name="T2" fmla="*/ 2628900 w 3759200"/>
                <a:gd name="T3" fmla="*/ 146050 h 2122887"/>
                <a:gd name="T4" fmla="*/ 3759200 w 3759200"/>
                <a:gd name="T5" fmla="*/ 444500 h 2122887"/>
                <a:gd name="T6" fmla="*/ 3702050 w 3759200"/>
                <a:gd name="T7" fmla="*/ 1828800 h 2122887"/>
                <a:gd name="T8" fmla="*/ 2736850 w 3759200"/>
                <a:gd name="T9" fmla="*/ 1676400 h 2122887"/>
                <a:gd name="T10" fmla="*/ 0 w 3759200"/>
                <a:gd name="T11" fmla="*/ 1962150 h 2122887"/>
                <a:gd name="T12" fmla="*/ 76200 w 3759200"/>
                <a:gd name="T13" fmla="*/ 0 h 2122887"/>
                <a:gd name="T14" fmla="*/ 0 w 3759200"/>
                <a:gd name="T15" fmla="*/ 0 h 2122887"/>
                <a:gd name="T16" fmla="*/ 3759200 w 3759200"/>
                <a:gd name="T17" fmla="*/ 2122887 h 2122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3759200" h="2122887">
                  <a:moveTo>
                    <a:pt x="76200" y="0"/>
                  </a:moveTo>
                  <a:cubicBezTo>
                    <a:pt x="876300" y="548217"/>
                    <a:pt x="2048933" y="135467"/>
                    <a:pt x="2628900" y="146050"/>
                  </a:cubicBezTo>
                  <a:cubicBezTo>
                    <a:pt x="3208867" y="156633"/>
                    <a:pt x="3484033" y="224367"/>
                    <a:pt x="3759200" y="444500"/>
                  </a:cubicBezTo>
                  <a:lnTo>
                    <a:pt x="3702050" y="1828800"/>
                  </a:lnTo>
                  <a:cubicBezTo>
                    <a:pt x="3557058" y="1818217"/>
                    <a:pt x="3458633" y="1606550"/>
                    <a:pt x="2736850" y="1676400"/>
                  </a:cubicBezTo>
                  <a:cubicBezTo>
                    <a:pt x="2015067" y="1746250"/>
                    <a:pt x="931333" y="2425700"/>
                    <a:pt x="0" y="1962150"/>
                  </a:cubicBezTo>
                  <a:lnTo>
                    <a:pt x="76200" y="0"/>
                  </a:lnTo>
                  <a:close/>
                </a:path>
              </a:pathLst>
            </a:custGeom>
            <a:solidFill>
              <a:srgbClr val="A04C27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任意多边形 15"/>
            <p:cNvSpPr/>
            <p:nvPr/>
          </p:nvSpPr>
          <p:spPr bwMode="auto">
            <a:xfrm>
              <a:off x="1612900" y="1663700"/>
              <a:ext cx="2089150" cy="901700"/>
            </a:xfrm>
            <a:custGeom>
              <a:avLst/>
              <a:gdLst>
                <a:gd name="T0" fmla="*/ 2088802 w 2088803"/>
                <a:gd name="T1" fmla="*/ 166506 h 901836"/>
                <a:gd name="T2" fmla="*/ 2088803 w 2088803"/>
                <a:gd name="T3" fmla="*/ 166508 h 901836"/>
                <a:gd name="T4" fmla="*/ 2088802 w 2088803"/>
                <a:gd name="T5" fmla="*/ 166508 h 901836"/>
                <a:gd name="T6" fmla="*/ 2088802 w 2088803"/>
                <a:gd name="T7" fmla="*/ 166506 h 901836"/>
                <a:gd name="T8" fmla="*/ 1366359 w 2088803"/>
                <a:gd name="T9" fmla="*/ 169 h 901836"/>
                <a:gd name="T10" fmla="*/ 2088767 w 2088803"/>
                <a:gd name="T11" fmla="*/ 166501 h 901836"/>
                <a:gd name="T12" fmla="*/ 0 w 2088803"/>
                <a:gd name="T13" fmla="*/ 901836 h 901836"/>
                <a:gd name="T14" fmla="*/ 12700 w 2088803"/>
                <a:gd name="T15" fmla="*/ 383229 h 901836"/>
                <a:gd name="T16" fmla="*/ 14618 w 2088803"/>
                <a:gd name="T17" fmla="*/ 305890 h 901836"/>
                <a:gd name="T18" fmla="*/ 1123602 w 2088803"/>
                <a:gd name="T19" fmla="*/ 14109 h 901836"/>
                <a:gd name="T20" fmla="*/ 1366359 w 2088803"/>
                <a:gd name="T21" fmla="*/ 169 h 90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8803" h="901836">
                  <a:moveTo>
                    <a:pt x="2088802" y="166506"/>
                  </a:moveTo>
                  <a:lnTo>
                    <a:pt x="2088803" y="166508"/>
                  </a:lnTo>
                  <a:lnTo>
                    <a:pt x="2088802" y="166508"/>
                  </a:lnTo>
                  <a:lnTo>
                    <a:pt x="2088802" y="166506"/>
                  </a:lnTo>
                  <a:close/>
                  <a:moveTo>
                    <a:pt x="1366359" y="169"/>
                  </a:moveTo>
                  <a:cubicBezTo>
                    <a:pt x="1870672" y="-5965"/>
                    <a:pt x="1961917" y="157219"/>
                    <a:pt x="2088767" y="166501"/>
                  </a:cubicBezTo>
                  <a:cubicBezTo>
                    <a:pt x="1309026" y="-35244"/>
                    <a:pt x="623017" y="558111"/>
                    <a:pt x="0" y="901836"/>
                  </a:cubicBezTo>
                  <a:lnTo>
                    <a:pt x="12700" y="383229"/>
                  </a:lnTo>
                  <a:lnTo>
                    <a:pt x="14618" y="305890"/>
                  </a:lnTo>
                  <a:cubicBezTo>
                    <a:pt x="425088" y="191021"/>
                    <a:pt x="808776" y="44576"/>
                    <a:pt x="1123602" y="14109"/>
                  </a:cubicBezTo>
                  <a:cubicBezTo>
                    <a:pt x="1213825" y="5378"/>
                    <a:pt x="1294308" y="1045"/>
                    <a:pt x="1366359" y="16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393" name="TextBox 6"/>
            <p:cNvSpPr txBox="1">
              <a:spLocks noChangeArrowheads="1"/>
            </p:cNvSpPr>
            <p:nvPr/>
          </p:nvSpPr>
          <p:spPr bwMode="auto">
            <a:xfrm>
              <a:off x="256992" y="364310"/>
              <a:ext cx="755335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6394" name="TextBox 2"/>
            <p:cNvSpPr txBox="1">
              <a:spLocks noChangeArrowheads="1"/>
            </p:cNvSpPr>
            <p:nvPr/>
          </p:nvSpPr>
          <p:spPr bwMode="auto">
            <a:xfrm>
              <a:off x="1024040" y="448609"/>
              <a:ext cx="2596052" cy="1142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我们选取了</a:t>
              </a:r>
              <a:r>
                <a:rPr lang="en-US" altLang="zh-CN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个参数量较小、效果较好、可解释性较强的小规模神经网络模型，用我们的数据集分别在其上进行迁移学习，之后我们调整了部分参数又分别训练了一次，找出最优的模型及超参</a:t>
              </a:r>
            </a:p>
          </p:txBody>
        </p:sp>
      </p:grpSp>
      <p:grpSp>
        <p:nvGrpSpPr>
          <p:cNvPr id="16395" name="组合 3"/>
          <p:cNvGrpSpPr>
            <a:grpSpLocks/>
          </p:cNvGrpSpPr>
          <p:nvPr/>
        </p:nvGrpSpPr>
        <p:grpSpPr bwMode="auto">
          <a:xfrm>
            <a:off x="6582559" y="2279857"/>
            <a:ext cx="5166710" cy="3134825"/>
            <a:chOff x="0" y="0"/>
            <a:chExt cx="3759200" cy="2565400"/>
          </a:xfrm>
        </p:grpSpPr>
        <p:sp>
          <p:nvSpPr>
            <p:cNvPr id="13" name="任意多边形 17"/>
            <p:cNvSpPr/>
            <p:nvPr/>
          </p:nvSpPr>
          <p:spPr bwMode="auto">
            <a:xfrm>
              <a:off x="0" y="0"/>
              <a:ext cx="3759200" cy="2124075"/>
            </a:xfrm>
            <a:custGeom>
              <a:avLst/>
              <a:gdLst>
                <a:gd name="T0" fmla="*/ 76200 w 3759200"/>
                <a:gd name="T1" fmla="*/ 0 h 2122887"/>
                <a:gd name="T2" fmla="*/ 2628900 w 3759200"/>
                <a:gd name="T3" fmla="*/ 146050 h 2122887"/>
                <a:gd name="T4" fmla="*/ 3759200 w 3759200"/>
                <a:gd name="T5" fmla="*/ 444500 h 2122887"/>
                <a:gd name="T6" fmla="*/ 3702050 w 3759200"/>
                <a:gd name="T7" fmla="*/ 1828800 h 2122887"/>
                <a:gd name="T8" fmla="*/ 2736850 w 3759200"/>
                <a:gd name="T9" fmla="*/ 1676400 h 2122887"/>
                <a:gd name="T10" fmla="*/ 0 w 3759200"/>
                <a:gd name="T11" fmla="*/ 1962150 h 2122887"/>
                <a:gd name="T12" fmla="*/ 76200 w 3759200"/>
                <a:gd name="T13" fmla="*/ 0 h 2122887"/>
                <a:gd name="T14" fmla="*/ 0 w 3759200"/>
                <a:gd name="T15" fmla="*/ 0 h 2122887"/>
                <a:gd name="T16" fmla="*/ 3759200 w 3759200"/>
                <a:gd name="T17" fmla="*/ 2122887 h 2122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3759200" h="2122887">
                  <a:moveTo>
                    <a:pt x="76200" y="0"/>
                  </a:moveTo>
                  <a:cubicBezTo>
                    <a:pt x="876300" y="548217"/>
                    <a:pt x="2048933" y="135467"/>
                    <a:pt x="2628900" y="146050"/>
                  </a:cubicBezTo>
                  <a:cubicBezTo>
                    <a:pt x="3208867" y="156633"/>
                    <a:pt x="3484033" y="224367"/>
                    <a:pt x="3759200" y="444500"/>
                  </a:cubicBezTo>
                  <a:lnTo>
                    <a:pt x="3702050" y="1828800"/>
                  </a:lnTo>
                  <a:cubicBezTo>
                    <a:pt x="3557058" y="1818217"/>
                    <a:pt x="3458633" y="1606550"/>
                    <a:pt x="2736850" y="1676400"/>
                  </a:cubicBezTo>
                  <a:cubicBezTo>
                    <a:pt x="2015067" y="1746250"/>
                    <a:pt x="931333" y="2425700"/>
                    <a:pt x="0" y="1962150"/>
                  </a:cubicBezTo>
                  <a:lnTo>
                    <a:pt x="76200" y="0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任意多边形 18"/>
            <p:cNvSpPr/>
            <p:nvPr/>
          </p:nvSpPr>
          <p:spPr bwMode="auto">
            <a:xfrm>
              <a:off x="1612900" y="1663700"/>
              <a:ext cx="2089150" cy="901700"/>
            </a:xfrm>
            <a:custGeom>
              <a:avLst/>
              <a:gdLst>
                <a:gd name="T0" fmla="*/ 2088802 w 2088803"/>
                <a:gd name="T1" fmla="*/ 166506 h 901836"/>
                <a:gd name="T2" fmla="*/ 2088803 w 2088803"/>
                <a:gd name="T3" fmla="*/ 166508 h 901836"/>
                <a:gd name="T4" fmla="*/ 2088802 w 2088803"/>
                <a:gd name="T5" fmla="*/ 166508 h 901836"/>
                <a:gd name="T6" fmla="*/ 2088802 w 2088803"/>
                <a:gd name="T7" fmla="*/ 166506 h 901836"/>
                <a:gd name="T8" fmla="*/ 1366359 w 2088803"/>
                <a:gd name="T9" fmla="*/ 169 h 901836"/>
                <a:gd name="T10" fmla="*/ 2088767 w 2088803"/>
                <a:gd name="T11" fmla="*/ 166501 h 901836"/>
                <a:gd name="T12" fmla="*/ 0 w 2088803"/>
                <a:gd name="T13" fmla="*/ 901836 h 901836"/>
                <a:gd name="T14" fmla="*/ 12700 w 2088803"/>
                <a:gd name="T15" fmla="*/ 383229 h 901836"/>
                <a:gd name="T16" fmla="*/ 14618 w 2088803"/>
                <a:gd name="T17" fmla="*/ 305890 h 901836"/>
                <a:gd name="T18" fmla="*/ 1123602 w 2088803"/>
                <a:gd name="T19" fmla="*/ 14109 h 901836"/>
                <a:gd name="T20" fmla="*/ 1366359 w 2088803"/>
                <a:gd name="T21" fmla="*/ 169 h 901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8803" h="901836">
                  <a:moveTo>
                    <a:pt x="2088802" y="166506"/>
                  </a:moveTo>
                  <a:lnTo>
                    <a:pt x="2088803" y="166508"/>
                  </a:lnTo>
                  <a:lnTo>
                    <a:pt x="2088802" y="166508"/>
                  </a:lnTo>
                  <a:lnTo>
                    <a:pt x="2088802" y="166506"/>
                  </a:lnTo>
                  <a:close/>
                  <a:moveTo>
                    <a:pt x="1366359" y="169"/>
                  </a:moveTo>
                  <a:cubicBezTo>
                    <a:pt x="1870672" y="-5965"/>
                    <a:pt x="1961917" y="157219"/>
                    <a:pt x="2088767" y="166501"/>
                  </a:cubicBezTo>
                  <a:cubicBezTo>
                    <a:pt x="1309026" y="-35244"/>
                    <a:pt x="623017" y="558111"/>
                    <a:pt x="0" y="901836"/>
                  </a:cubicBezTo>
                  <a:lnTo>
                    <a:pt x="12700" y="383229"/>
                  </a:lnTo>
                  <a:lnTo>
                    <a:pt x="14618" y="305890"/>
                  </a:lnTo>
                  <a:cubicBezTo>
                    <a:pt x="425088" y="191021"/>
                    <a:pt x="808776" y="44576"/>
                    <a:pt x="1123602" y="14109"/>
                  </a:cubicBezTo>
                  <a:cubicBezTo>
                    <a:pt x="1213825" y="5378"/>
                    <a:pt x="1294308" y="1045"/>
                    <a:pt x="1366359" y="16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398" name="TextBox 7"/>
            <p:cNvSpPr txBox="1">
              <a:spLocks noChangeArrowheads="1"/>
            </p:cNvSpPr>
            <p:nvPr/>
          </p:nvSpPr>
          <p:spPr bwMode="auto">
            <a:xfrm>
              <a:off x="276043" y="293658"/>
              <a:ext cx="755335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6399" name="TextBox 9"/>
            <p:cNvSpPr txBox="1">
              <a:spLocks noChangeArrowheads="1"/>
            </p:cNvSpPr>
            <p:nvPr/>
          </p:nvSpPr>
          <p:spPr bwMode="auto">
            <a:xfrm>
              <a:off x="1192502" y="433352"/>
              <a:ext cx="2430126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对于表现效果最好的模型，我们又调整了对其数据扩增时的策略，</a:t>
              </a:r>
              <a:endParaRPr lang="en-US" altLang="zh-CN" sz="1600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分别应用</a:t>
              </a:r>
              <a:r>
                <a:rPr lang="en-US" altLang="zh-CN" sz="1600" dirty="0" err="1">
                  <a:solidFill>
                    <a:schemeClr val="bg1"/>
                  </a:solidFill>
                  <a:cs typeface="Segoe UI Light" panose="020B0502040204020203" pitchFamily="34" charset="0"/>
                </a:rPr>
                <a:t>Mixup</a:t>
              </a:r>
              <a:r>
                <a:rPr lang="zh-CN" altLang="en-US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、</a:t>
              </a:r>
              <a:r>
                <a:rPr lang="en-US" altLang="zh-CN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Label</a:t>
              </a:r>
              <a:r>
                <a:rPr lang="zh-CN" altLang="en-US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Smoothing</a:t>
              </a:r>
              <a:r>
                <a:rPr lang="zh-CN" altLang="en-US" sz="16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等方法，确定最终的神经网络模型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4946329" y="496809"/>
            <a:ext cx="22993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Models</a:t>
            </a:r>
            <a:r>
              <a:rPr lang="zh-CN" altLang="en-US" sz="4400" dirty="0">
                <a:latin typeface="Tw Cen MT Condensed" panose="020B0606020104020203" pitchFamily="34" charset="0"/>
              </a:rPr>
              <a:t> </a:t>
            </a:r>
            <a:r>
              <a:rPr lang="en-US" altLang="zh-CN" sz="4400" dirty="0">
                <a:latin typeface="Tw Cen MT Condensed" panose="020B0606020104020203" pitchFamily="34" charset="0"/>
              </a:rPr>
              <a:t>Train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25174" y="1549062"/>
            <a:ext cx="200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Tw Cen MT Condensed" panose="020B0606020104020203" pitchFamily="34" charset="0"/>
              </a:rPr>
              <a:t>PART 1 Model choice</a:t>
            </a:r>
            <a:endParaRPr lang="zh-CN" altLang="en-US" sz="2400" dirty="0">
              <a:latin typeface="Tw Cen MT Condensed" panose="020B06060201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951648" y="1639082"/>
            <a:ext cx="3937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Tw Cen MT Condensed" panose="020B0606020104020203" pitchFamily="34" charset="0"/>
              </a:rPr>
              <a:t>PART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2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" altLang="zh-CN" sz="2400" dirty="0">
                <a:latin typeface="Tw Cen MT Condensed" panose="020B0606020104020203" pitchFamily="34" charset="0"/>
              </a:rPr>
              <a:t>Different augmentation strategies</a:t>
            </a:r>
            <a:endParaRPr lang="zh-CN" altLang="en-US" sz="2400" dirty="0">
              <a:latin typeface="Tw Cen MT Condensed" panose="020B0606020104020203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46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05282" y="1053547"/>
            <a:ext cx="3114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Transfer</a:t>
            </a:r>
            <a:r>
              <a:rPr lang="zh-CN" alt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endParaRPr lang="zh-CN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772" y="1689148"/>
            <a:ext cx="3821694" cy="838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Definition</a:t>
            </a:r>
            <a:r>
              <a:rPr lang="zh-CN" alt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： </a:t>
            </a:r>
            <a:r>
              <a:rPr lang="en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Ability of a system to recognize and apply knowledge and skills learned in previous </a:t>
            </a:r>
            <a:r>
              <a:rPr lang="en" altLang="zh-CN" sz="1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domains/tasks </a:t>
            </a:r>
            <a:r>
              <a:rPr lang="en" altLang="zh-CN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novel domains/tasks.</a:t>
            </a:r>
            <a:endParaRPr lang="zh-CN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608" y="3496974"/>
            <a:ext cx="443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Pre-training+Fine-tuning</a:t>
            </a:r>
            <a:endParaRPr lang="zh-CN" alt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6016" y="4252995"/>
            <a:ext cx="4339616" cy="581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" altLang="zh-CN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How transferable are features in deep neural networks</a:t>
            </a:r>
            <a:endParaRPr lang="en" altLang="zh-CN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000"/>
              </a:lnSpc>
            </a:pPr>
            <a:endParaRPr lang="zh-CN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96D545-F70F-8C43-921D-1A66FAC3E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2"/>
          <a:stretch/>
        </p:blipFill>
        <p:spPr>
          <a:xfrm>
            <a:off x="4513611" y="490261"/>
            <a:ext cx="3594846" cy="29558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69D109-F7F2-E748-B69C-462D26F15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02" y="406853"/>
            <a:ext cx="3509380" cy="295588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DA60F17-56BE-DE42-9FDE-B115F4444D65}"/>
              </a:ext>
            </a:extLst>
          </p:cNvPr>
          <p:cNvSpPr/>
          <p:nvPr/>
        </p:nvSpPr>
        <p:spPr>
          <a:xfrm>
            <a:off x="376624" y="4678492"/>
            <a:ext cx="44324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-apple-system"/>
              </a:rPr>
              <a:t>Domain A</a:t>
            </a:r>
            <a:r>
              <a:rPr lang="zh-CN" altLang="en-US" dirty="0">
                <a:latin typeface="-apple-system"/>
              </a:rPr>
              <a:t>上的基本模型</a:t>
            </a:r>
            <a:r>
              <a:rPr lang="en" altLang="zh-CN" dirty="0" err="1">
                <a:latin typeface="-apple-system"/>
              </a:rPr>
              <a:t>BaseA</a:t>
            </a:r>
            <a:endParaRPr lang="en" altLang="zh-CN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-apple-system"/>
              </a:rPr>
              <a:t>Domain B</a:t>
            </a:r>
            <a:r>
              <a:rPr lang="zh-CN" altLang="en-US" dirty="0">
                <a:latin typeface="-apple-system"/>
              </a:rPr>
              <a:t>上的基本模型</a:t>
            </a:r>
            <a:r>
              <a:rPr lang="en" altLang="zh-CN" dirty="0" err="1">
                <a:latin typeface="-apple-system"/>
              </a:rPr>
              <a:t>BaseB</a:t>
            </a:r>
            <a:endParaRPr lang="en" altLang="zh-CN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-apple-system"/>
              </a:rPr>
              <a:t>Domain B</a:t>
            </a:r>
            <a:r>
              <a:rPr lang="zh-CN" altLang="en-US" dirty="0">
                <a:latin typeface="-apple-system"/>
              </a:rPr>
              <a:t>上前</a:t>
            </a:r>
            <a:r>
              <a:rPr lang="en" altLang="zh-CN" dirty="0">
                <a:latin typeface="-apple-system"/>
              </a:rPr>
              <a:t>n</a:t>
            </a:r>
            <a:r>
              <a:rPr lang="zh-CN" altLang="en-US" dirty="0">
                <a:latin typeface="-apple-system"/>
              </a:rPr>
              <a:t>层使用</a:t>
            </a:r>
            <a:r>
              <a:rPr lang="en" altLang="zh-CN" dirty="0" err="1">
                <a:latin typeface="-apple-system"/>
              </a:rPr>
              <a:t>BaseB</a:t>
            </a:r>
            <a:r>
              <a:rPr lang="zh-CN" altLang="en-US" dirty="0">
                <a:latin typeface="-apple-system"/>
              </a:rPr>
              <a:t>的参数初始化（后续有</a:t>
            </a:r>
            <a:r>
              <a:rPr lang="en" altLang="zh-CN" dirty="0">
                <a:latin typeface="-apple-system"/>
              </a:rPr>
              <a:t>frozen</a:t>
            </a:r>
            <a:r>
              <a:rPr lang="zh-CN" altLang="en-US" dirty="0">
                <a:latin typeface="-apple-system"/>
              </a:rPr>
              <a:t>和</a:t>
            </a:r>
            <a:r>
              <a:rPr lang="en" altLang="zh-CN" dirty="0">
                <a:latin typeface="-apple-system"/>
              </a:rPr>
              <a:t>fine-tuning</a:t>
            </a:r>
            <a:r>
              <a:rPr lang="zh-CN" altLang="en-US" dirty="0">
                <a:latin typeface="-apple-system"/>
              </a:rPr>
              <a:t>两种方式）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-apple-system"/>
              </a:rPr>
              <a:t>Domain B</a:t>
            </a:r>
            <a:r>
              <a:rPr lang="zh-CN" altLang="en-US" dirty="0">
                <a:latin typeface="-apple-system"/>
              </a:rPr>
              <a:t>上前</a:t>
            </a:r>
            <a:r>
              <a:rPr lang="en" altLang="zh-CN" dirty="0">
                <a:latin typeface="-apple-system"/>
              </a:rPr>
              <a:t>n</a:t>
            </a:r>
            <a:r>
              <a:rPr lang="zh-CN" altLang="en-US" dirty="0">
                <a:latin typeface="-apple-system"/>
              </a:rPr>
              <a:t>层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使用</a:t>
            </a:r>
            <a:r>
              <a:rPr lang="en" altLang="zh-CN" dirty="0" err="1">
                <a:solidFill>
                  <a:srgbClr val="FF0000"/>
                </a:solidFill>
                <a:latin typeface="-apple-system"/>
              </a:rPr>
              <a:t>BaseA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的参数初始化</a:t>
            </a:r>
            <a:r>
              <a:rPr lang="zh-CN" altLang="en-US" dirty="0">
                <a:latin typeface="-apple-system"/>
              </a:rPr>
              <a:t>（后续有</a:t>
            </a:r>
            <a:r>
              <a:rPr lang="en" altLang="zh-CN" dirty="0">
                <a:solidFill>
                  <a:srgbClr val="FF0000"/>
                </a:solidFill>
                <a:latin typeface="-apple-system"/>
              </a:rPr>
              <a:t>frozen</a:t>
            </a:r>
            <a:r>
              <a:rPr lang="zh-CN" altLang="en-US" dirty="0">
                <a:latin typeface="-apple-system"/>
              </a:rPr>
              <a:t>和</a:t>
            </a:r>
            <a:r>
              <a:rPr lang="en" altLang="zh-CN" dirty="0">
                <a:latin typeface="-apple-system"/>
              </a:rPr>
              <a:t>fine-tuning</a:t>
            </a:r>
            <a:r>
              <a:rPr lang="zh-CN" altLang="en-US" dirty="0">
                <a:latin typeface="-apple-system"/>
              </a:rPr>
              <a:t>两种方式）</a:t>
            </a:r>
            <a:endParaRPr lang="zh-CN" altLang="en-US" b="0" i="0" u="none" strike="noStrike" dirty="0">
              <a:effectLst/>
              <a:latin typeface="-apple-system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649121A-68EE-CC4E-8A03-DB609D6D4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236" y="4081749"/>
            <a:ext cx="6998732" cy="3605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981B70-3703-B84C-AA56-E3DB11DB6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976" y="4680269"/>
            <a:ext cx="3149600" cy="50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784CFC7-878A-D640-9EB5-DAED63310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776" y="5438432"/>
            <a:ext cx="2032000" cy="50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D3DB04-B007-7E48-BA1E-7F93317A6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576" y="6114597"/>
            <a:ext cx="52324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9026" y="172278"/>
            <a:ext cx="5936974" cy="65068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8967" y="2422022"/>
            <a:ext cx="2005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ResNet</a:t>
            </a:r>
            <a:endParaRPr lang="zh-CN" altLang="en-US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E374DC-2401-5C45-8474-8CDFE0E9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31" y="172278"/>
            <a:ext cx="5395495" cy="66857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790928-EAE6-A04A-A6E6-97B13470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298" y="178904"/>
            <a:ext cx="1803974" cy="646466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EE24CF-56C5-D340-A487-EEB406EE9A14}"/>
              </a:ext>
            </a:extLst>
          </p:cNvPr>
          <p:cNvSpPr txBox="1"/>
          <p:nvPr/>
        </p:nvSpPr>
        <p:spPr>
          <a:xfrm>
            <a:off x="235830" y="3604981"/>
            <a:ext cx="33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resnet34</a:t>
            </a:r>
            <a:r>
              <a:rPr lang="zh-CN" alt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resnet101</a:t>
            </a:r>
            <a:r>
              <a:rPr lang="zh-CN" alt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883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9026" y="172278"/>
            <a:ext cx="5936974" cy="65068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19197" y="599836"/>
            <a:ext cx="3313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SqueezeNet</a:t>
            </a:r>
            <a:endParaRPr lang="zh-CN" altLang="en-US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0AC972-D252-8349-952F-925460601437}"/>
              </a:ext>
            </a:extLst>
          </p:cNvPr>
          <p:cNvSpPr txBox="1"/>
          <p:nvPr/>
        </p:nvSpPr>
        <p:spPr>
          <a:xfrm>
            <a:off x="1854787" y="1654281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Squeezenet1_1</a:t>
            </a:r>
            <a:endParaRPr lang="zh-CN" alt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6004EC-B2B3-FC4B-95B4-4B8204BE67DB}"/>
              </a:ext>
            </a:extLst>
          </p:cNvPr>
          <p:cNvSpPr txBox="1"/>
          <p:nvPr/>
        </p:nvSpPr>
        <p:spPr>
          <a:xfrm>
            <a:off x="348454" y="2339394"/>
            <a:ext cx="5558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提高运算所读有两个可以调整的方向：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减少可学习参数的数量；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减少整个网络的计算量。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这个方向带来的效果是非常明显的：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减少模型训练和测试时候的计算量，单个</a:t>
            </a:r>
            <a:r>
              <a:rPr lang="en" altLang="zh-CN" dirty="0">
                <a:solidFill>
                  <a:schemeClr val="bg1"/>
                </a:solidFill>
              </a:rPr>
              <a:t>step</a:t>
            </a:r>
            <a:r>
              <a:rPr lang="zh-CN" altLang="en-US" dirty="0">
                <a:solidFill>
                  <a:schemeClr val="bg1"/>
                </a:solidFill>
              </a:rPr>
              <a:t>的速度更快；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减小模型文件的大小，更利于模型的保存和传输；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可学习参数更少，网络占用的显存更小。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" altLang="zh-CN" dirty="0" err="1">
                <a:solidFill>
                  <a:schemeClr val="bg1"/>
                </a:solidFill>
              </a:rPr>
              <a:t>SqueezeNet</a:t>
            </a:r>
            <a:r>
              <a:rPr lang="zh-CN" altLang="en-US" dirty="0">
                <a:solidFill>
                  <a:schemeClr val="bg1"/>
                </a:solidFill>
              </a:rPr>
              <a:t>正是诞生在这个环境下的一个精度的网络，它能够在</a:t>
            </a:r>
            <a:r>
              <a:rPr lang="en" altLang="zh-CN" dirty="0">
                <a:solidFill>
                  <a:schemeClr val="bg1"/>
                </a:solidFill>
              </a:rPr>
              <a:t>ImageNet</a:t>
            </a:r>
            <a:r>
              <a:rPr lang="zh-CN" altLang="en-US" dirty="0">
                <a:solidFill>
                  <a:schemeClr val="bg1"/>
                </a:solidFill>
              </a:rPr>
              <a:t>数据集上达到</a:t>
            </a:r>
            <a:r>
              <a:rPr lang="en" altLang="zh-CN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AlexNet</a:t>
            </a:r>
            <a:r>
              <a:rPr lang="en" altLang="zh-CN" dirty="0">
                <a:solidFill>
                  <a:schemeClr val="bg1"/>
                </a:solidFill>
              </a:rPr>
              <a:t>[2]</a:t>
            </a:r>
            <a:r>
              <a:rPr lang="zh-CN" altLang="en-US" dirty="0">
                <a:solidFill>
                  <a:schemeClr val="bg1"/>
                </a:solidFill>
              </a:rPr>
              <a:t>近似的效果，但是参数比</a:t>
            </a:r>
            <a:r>
              <a:rPr lang="en" altLang="zh-CN" dirty="0" err="1">
                <a:solidFill>
                  <a:schemeClr val="bg1"/>
                </a:solidFill>
              </a:rPr>
              <a:t>AlexNet</a:t>
            </a:r>
            <a:r>
              <a:rPr lang="zh-CN" altLang="en-US" dirty="0">
                <a:solidFill>
                  <a:srgbClr val="FF0000"/>
                </a:solidFill>
              </a:rPr>
              <a:t>少</a:t>
            </a:r>
            <a:r>
              <a:rPr lang="en-US" altLang="zh-CN" dirty="0">
                <a:solidFill>
                  <a:srgbClr val="FF0000"/>
                </a:solidFill>
              </a:rPr>
              <a:t>50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r>
              <a:rPr lang="zh-CN" altLang="en-US" dirty="0">
                <a:solidFill>
                  <a:schemeClr val="bg1"/>
                </a:solidFill>
              </a:rPr>
              <a:t>，结合他们的模型压缩技术 </a:t>
            </a:r>
            <a:r>
              <a:rPr lang="en" altLang="zh-CN" dirty="0">
                <a:solidFill>
                  <a:schemeClr val="bg1"/>
                </a:solidFill>
              </a:rPr>
              <a:t>Deep Compression[3]</a:t>
            </a:r>
            <a:r>
              <a:rPr lang="zh-CN" altLang="en" dirty="0">
                <a:solidFill>
                  <a:schemeClr val="bg1"/>
                </a:solidFill>
              </a:rPr>
              <a:t>，</a:t>
            </a:r>
            <a:r>
              <a:rPr lang="zh-CN" altLang="en-US" dirty="0">
                <a:solidFill>
                  <a:schemeClr val="bg1"/>
                </a:solidFill>
              </a:rPr>
              <a:t>模型文件可比</a:t>
            </a:r>
            <a:r>
              <a:rPr lang="en" altLang="zh-CN" dirty="0" err="1">
                <a:solidFill>
                  <a:schemeClr val="bg1"/>
                </a:solidFill>
              </a:rPr>
              <a:t>AlexNet</a:t>
            </a:r>
            <a:r>
              <a:rPr lang="zh-CN" altLang="en-US" dirty="0">
                <a:solidFill>
                  <a:srgbClr val="FF0000"/>
                </a:solidFill>
              </a:rPr>
              <a:t>小</a:t>
            </a:r>
            <a:r>
              <a:rPr lang="en-US" altLang="zh-CN" dirty="0">
                <a:solidFill>
                  <a:srgbClr val="FF0000"/>
                </a:solidFill>
              </a:rPr>
              <a:t>510</a:t>
            </a:r>
            <a:r>
              <a:rPr lang="zh-CN" altLang="en-US" dirty="0">
                <a:solidFill>
                  <a:srgbClr val="FF0000"/>
                </a:solidFill>
              </a:rPr>
              <a:t>倍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E3416-BF07-B540-AE08-7332CB0DF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18" y="82551"/>
            <a:ext cx="4289550" cy="26738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7A5ACDF-2245-B14B-A932-F1B725FAC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21" y="2823882"/>
            <a:ext cx="5398725" cy="39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815186" y="2928249"/>
            <a:ext cx="3140075" cy="2168525"/>
          </a:xfrm>
          <a:prstGeom prst="rect">
            <a:avLst/>
          </a:prstGeom>
          <a:solidFill>
            <a:srgbClr val="A04C27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649761" y="2928250"/>
            <a:ext cx="3140075" cy="216852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200213" y="2960932"/>
            <a:ext cx="3140075" cy="2166938"/>
          </a:xfrm>
          <a:prstGeom prst="rect">
            <a:avLst/>
          </a:prstGeom>
          <a:solidFill>
            <a:srgbClr val="FFC00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59" name="矩形 13"/>
          <p:cNvSpPr>
            <a:spLocks noChangeArrowheads="1"/>
          </p:cNvSpPr>
          <p:nvPr/>
        </p:nvSpPr>
        <p:spPr bwMode="auto">
          <a:xfrm>
            <a:off x="1211635" y="2406423"/>
            <a:ext cx="2524307" cy="172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0264" name="矩形 16"/>
          <p:cNvSpPr>
            <a:spLocks noChangeArrowheads="1"/>
          </p:cNvSpPr>
          <p:nvPr/>
        </p:nvSpPr>
        <p:spPr bwMode="auto">
          <a:xfrm>
            <a:off x="4801235" y="2406423"/>
            <a:ext cx="2522856" cy="172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0269" name="矩形 19"/>
          <p:cNvSpPr>
            <a:spLocks noChangeArrowheads="1"/>
          </p:cNvSpPr>
          <p:nvPr/>
        </p:nvSpPr>
        <p:spPr bwMode="auto">
          <a:xfrm>
            <a:off x="8500990" y="2406423"/>
            <a:ext cx="2522856" cy="172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882175" y="496809"/>
            <a:ext cx="24276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Params </a:t>
            </a:r>
            <a:r>
              <a:rPr lang="en-US" altLang="zh-CN" sz="4400" dirty="0" err="1">
                <a:latin typeface="Tw Cen MT Condensed" panose="020B0606020104020203" pitchFamily="34" charset="0"/>
              </a:rPr>
              <a:t>nums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40009" y="1824276"/>
            <a:ext cx="1090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latin typeface="Tw Cen MT Condensed" panose="020B0606020104020203" pitchFamily="34" charset="0"/>
              </a:rPr>
              <a:t>ResNet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34</a:t>
            </a:r>
            <a:endParaRPr lang="zh-CN" altLang="en-US" sz="2400" dirty="0">
              <a:latin typeface="Tw Cen MT Condensed" panose="020B06060201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10609" y="1824277"/>
            <a:ext cx="1202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latin typeface="Tw Cen MT Condensed" panose="020B0606020104020203" pitchFamily="34" charset="0"/>
              </a:rPr>
              <a:t>ResNet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101</a:t>
            </a:r>
            <a:endParaRPr lang="zh-CN" altLang="en-US" sz="2400" dirty="0">
              <a:latin typeface="Tw Cen MT Condensed" panose="020B0606020104020203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68194" y="1824277"/>
            <a:ext cx="158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err="1">
                <a:latin typeface="Tw Cen MT Condensed" panose="020B0606020104020203" pitchFamily="34" charset="0"/>
              </a:rPr>
              <a:t>SqueezeNet</a:t>
            </a:r>
            <a:r>
              <a:rPr lang="en-US" altLang="zh-CN" sz="2400" dirty="0">
                <a:latin typeface="Tw Cen MT Condensed" panose="020B0606020104020203" pitchFamily="34" charset="0"/>
              </a:rPr>
              <a:t> 1.1</a:t>
            </a:r>
            <a:endParaRPr lang="zh-CN" altLang="en-US" sz="2400" dirty="0">
              <a:latin typeface="Tw Cen MT Condensed" panose="020B06060201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6CE27D-79EC-C14B-A05C-D0594A218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9" y="3010516"/>
            <a:ext cx="4237583" cy="6544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A7785B-BF5B-E04B-935A-DA334869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760" y="3685305"/>
            <a:ext cx="3914788" cy="654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49DB0D-A9DE-CF43-9998-9B06F9974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968" y="4390779"/>
            <a:ext cx="4152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9" grpId="0"/>
      <p:bldP spid="10264" grpId="0"/>
      <p:bldP spid="10269" grpId="0"/>
      <p:bldP spid="2" grpId="0"/>
      <p:bldP spid="30" grpId="0"/>
      <p:bldP spid="33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6354" y="496809"/>
            <a:ext cx="42593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PART1</a:t>
            </a:r>
            <a:r>
              <a:rPr lang="zh-CN" altLang="en-US" sz="4400" dirty="0">
                <a:latin typeface="Tw Cen MT Condensed" panose="020B0606020104020203" pitchFamily="34" charset="0"/>
              </a:rPr>
              <a:t> </a:t>
            </a:r>
            <a:r>
              <a:rPr lang="en-US" altLang="zh-CN" sz="4400" dirty="0">
                <a:latin typeface="Tw Cen MT Condensed" panose="020B0606020104020203" pitchFamily="34" charset="0"/>
              </a:rPr>
              <a:t>Result(notebooks)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2D234C1-2654-7F40-AE06-DB1DBDF20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624229"/>
              </p:ext>
            </p:extLst>
          </p:nvPr>
        </p:nvGraphicFramePr>
        <p:xfrm>
          <a:off x="1891050" y="1449117"/>
          <a:ext cx="7970127" cy="45303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56709">
                  <a:extLst>
                    <a:ext uri="{9D8B030D-6E8A-4147-A177-3AD203B41FA5}">
                      <a16:colId xmlns:a16="http://schemas.microsoft.com/office/drawing/2014/main" val="877848926"/>
                    </a:ext>
                  </a:extLst>
                </a:gridCol>
                <a:gridCol w="2656709">
                  <a:extLst>
                    <a:ext uri="{9D8B030D-6E8A-4147-A177-3AD203B41FA5}">
                      <a16:colId xmlns:a16="http://schemas.microsoft.com/office/drawing/2014/main" val="3535393138"/>
                    </a:ext>
                  </a:extLst>
                </a:gridCol>
                <a:gridCol w="2656709">
                  <a:extLst>
                    <a:ext uri="{9D8B030D-6E8A-4147-A177-3AD203B41FA5}">
                      <a16:colId xmlns:a16="http://schemas.microsoft.com/office/drawing/2014/main" val="6894858"/>
                    </a:ext>
                  </a:extLst>
                </a:gridCol>
              </a:tblGrid>
              <a:tr h="20437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Notenbook_default_transforms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&amp;</a:t>
                      </a:r>
                    </a:p>
                    <a:p>
                      <a:pPr algn="ctr"/>
                      <a:r>
                        <a:rPr lang="en-US" altLang="zh-CN" dirty="0" err="1"/>
                        <a:t>data_size</a:t>
                      </a:r>
                      <a:r>
                        <a:rPr lang="en-US" altLang="zh-CN" dirty="0"/>
                        <a:t>=224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Notebook_my_transforms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&amp;</a:t>
                      </a:r>
                    </a:p>
                    <a:p>
                      <a:pPr algn="ctr"/>
                      <a:r>
                        <a:rPr lang="en-US" altLang="zh-CN" dirty="0" err="1"/>
                        <a:t>data_size</a:t>
                      </a:r>
                      <a:r>
                        <a:rPr lang="en-US" altLang="zh-CN" dirty="0"/>
                        <a:t>=256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57601"/>
                  </a:ext>
                </a:extLst>
              </a:tr>
              <a:tr h="828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ResNet34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linkClick r:id="rId3"/>
                        </a:rPr>
                        <a:t>resnet34.ipynb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hlinkClick r:id="rId4"/>
                        </a:rPr>
                        <a:t>res34_tsfmed.ipynb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494585"/>
                  </a:ext>
                </a:extLst>
              </a:tr>
              <a:tr h="828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hlinkClick r:id="rId5"/>
                        </a:rPr>
                        <a:t>res101net.ipynb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hlinkClick r:id="rId6"/>
                        </a:rPr>
                        <a:t>res101_tsfmed.ipynb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881839"/>
                  </a:ext>
                </a:extLst>
              </a:tr>
              <a:tr h="828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SqueezeNet1.1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hlinkClick r:id="rId7"/>
                        </a:rPr>
                        <a:t>squeenzenet1_1.ipynb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>
                          <a:hlinkClick r:id="rId8"/>
                        </a:rPr>
                        <a:t>notebooks/squeenzenet1_1_tsfmed.ipynb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200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21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772561" y="494146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23" name="矩形 22"/>
          <p:cNvSpPr/>
          <p:nvPr/>
        </p:nvSpPr>
        <p:spPr>
          <a:xfrm>
            <a:off x="4240882" y="496809"/>
            <a:ext cx="37102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Result(saved models)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0A8EE2-AA0F-CC45-BDEB-D76A94F6D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3" y="2330989"/>
            <a:ext cx="11340353" cy="30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113476" y="496809"/>
            <a:ext cx="39650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PART1</a:t>
            </a:r>
            <a:r>
              <a:rPr lang="zh-CN" altLang="en-US" sz="4400" dirty="0">
                <a:latin typeface="Tw Cen MT Condensed" panose="020B0606020104020203" pitchFamily="34" charset="0"/>
              </a:rPr>
              <a:t> </a:t>
            </a:r>
            <a:r>
              <a:rPr lang="en-US" altLang="zh-CN" sz="4400" dirty="0">
                <a:latin typeface="Tw Cen MT Condensed" panose="020B0606020104020203" pitchFamily="34" charset="0"/>
              </a:rPr>
              <a:t>Result(Accuracy)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2D234C1-2654-7F40-AE06-DB1DBDF20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1934"/>
              </p:ext>
            </p:extLst>
          </p:nvPr>
        </p:nvGraphicFramePr>
        <p:xfrm>
          <a:off x="0" y="1449117"/>
          <a:ext cx="11842375" cy="45303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68475">
                  <a:extLst>
                    <a:ext uri="{9D8B030D-6E8A-4147-A177-3AD203B41FA5}">
                      <a16:colId xmlns:a16="http://schemas.microsoft.com/office/drawing/2014/main" val="877848926"/>
                    </a:ext>
                  </a:extLst>
                </a:gridCol>
                <a:gridCol w="2368475">
                  <a:extLst>
                    <a:ext uri="{9D8B030D-6E8A-4147-A177-3AD203B41FA5}">
                      <a16:colId xmlns:a16="http://schemas.microsoft.com/office/drawing/2014/main" val="3535393138"/>
                    </a:ext>
                  </a:extLst>
                </a:gridCol>
                <a:gridCol w="2368475">
                  <a:extLst>
                    <a:ext uri="{9D8B030D-6E8A-4147-A177-3AD203B41FA5}">
                      <a16:colId xmlns:a16="http://schemas.microsoft.com/office/drawing/2014/main" val="6894858"/>
                    </a:ext>
                  </a:extLst>
                </a:gridCol>
                <a:gridCol w="2368475">
                  <a:extLst>
                    <a:ext uri="{9D8B030D-6E8A-4147-A177-3AD203B41FA5}">
                      <a16:colId xmlns:a16="http://schemas.microsoft.com/office/drawing/2014/main" val="3119360573"/>
                    </a:ext>
                  </a:extLst>
                </a:gridCol>
                <a:gridCol w="2368475">
                  <a:extLst>
                    <a:ext uri="{9D8B030D-6E8A-4147-A177-3AD203B41FA5}">
                      <a16:colId xmlns:a16="http://schemas.microsoft.com/office/drawing/2014/main" val="327321109"/>
                    </a:ext>
                  </a:extLst>
                </a:gridCol>
              </a:tblGrid>
              <a:tr h="20437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Default_transforms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 err="1"/>
                        <a:t>Data_size</a:t>
                      </a:r>
                      <a:r>
                        <a:rPr lang="en-US" altLang="zh-CN" dirty="0"/>
                        <a:t>=224</a:t>
                      </a:r>
                    </a:p>
                    <a:p>
                      <a:pPr algn="ctr"/>
                      <a:r>
                        <a:rPr lang="en-US" altLang="zh-CN" dirty="0" err="1"/>
                        <a:t>Freezed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 err="1"/>
                        <a:t>Epoches</a:t>
                      </a:r>
                      <a:r>
                        <a:rPr lang="en-US" altLang="zh-CN" dirty="0"/>
                        <a:t>=8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Default_transforms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 err="1"/>
                        <a:t>Data_size</a:t>
                      </a:r>
                      <a:r>
                        <a:rPr lang="en-US" altLang="zh-CN" dirty="0"/>
                        <a:t>=224</a:t>
                      </a:r>
                    </a:p>
                    <a:p>
                      <a:pPr algn="ctr"/>
                      <a:r>
                        <a:rPr lang="en-US" altLang="zh-CN" dirty="0"/>
                        <a:t>After unfreeze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Epoches</a:t>
                      </a:r>
                      <a:r>
                        <a:rPr lang="en-US" altLang="zh-CN" dirty="0"/>
                        <a:t>=5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my_transforms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 err="1"/>
                        <a:t>data_size</a:t>
                      </a:r>
                      <a:r>
                        <a:rPr lang="en-US" altLang="zh-CN" dirty="0"/>
                        <a:t>=256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Freezed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Epoches</a:t>
                      </a:r>
                      <a:r>
                        <a:rPr lang="en-US" altLang="zh-CN" dirty="0"/>
                        <a:t>=8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my_transforms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 err="1"/>
                        <a:t>data_size</a:t>
                      </a:r>
                      <a:r>
                        <a:rPr lang="en-US" altLang="zh-CN" dirty="0"/>
                        <a:t>=256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After unfreeze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Epoches</a:t>
                      </a:r>
                      <a:r>
                        <a:rPr lang="en-US" altLang="zh-CN" dirty="0"/>
                        <a:t>=5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57601"/>
                  </a:ext>
                </a:extLst>
              </a:tr>
              <a:tr h="828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ResNet34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0.658474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0.734183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0.675163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0.677135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494585"/>
                  </a:ext>
                </a:extLst>
              </a:tr>
              <a:tr h="828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0.675163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0.677135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0.720831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0.724776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881839"/>
                  </a:ext>
                </a:extLst>
              </a:tr>
              <a:tr h="828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SqueezeNet1.1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0.543924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0.722349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0.554999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0.58504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200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9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947037" y="496809"/>
            <a:ext cx="22979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PART2</a:t>
            </a:r>
            <a:r>
              <a:rPr lang="zh-CN" altLang="en-US" sz="4400" dirty="0">
                <a:latin typeface="Tw Cen MT Condensed" panose="020B0606020104020203" pitchFamily="34" charset="0"/>
              </a:rPr>
              <a:t> </a:t>
            </a:r>
            <a:r>
              <a:rPr lang="en-US" altLang="zh-CN" sz="4400" dirty="0">
                <a:latin typeface="Tw Cen MT Condensed" panose="020B0606020104020203" pitchFamily="34" charset="0"/>
              </a:rPr>
              <a:t>Result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2D234C1-2654-7F40-AE06-DB1DBDF20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738755"/>
              </p:ext>
            </p:extLst>
          </p:nvPr>
        </p:nvGraphicFramePr>
        <p:xfrm>
          <a:off x="1111045" y="1578259"/>
          <a:ext cx="9473900" cy="37014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68475">
                  <a:extLst>
                    <a:ext uri="{9D8B030D-6E8A-4147-A177-3AD203B41FA5}">
                      <a16:colId xmlns:a16="http://schemas.microsoft.com/office/drawing/2014/main" val="877848926"/>
                    </a:ext>
                  </a:extLst>
                </a:gridCol>
                <a:gridCol w="2368475">
                  <a:extLst>
                    <a:ext uri="{9D8B030D-6E8A-4147-A177-3AD203B41FA5}">
                      <a16:colId xmlns:a16="http://schemas.microsoft.com/office/drawing/2014/main" val="3535393138"/>
                    </a:ext>
                  </a:extLst>
                </a:gridCol>
                <a:gridCol w="2368475">
                  <a:extLst>
                    <a:ext uri="{9D8B030D-6E8A-4147-A177-3AD203B41FA5}">
                      <a16:colId xmlns:a16="http://schemas.microsoft.com/office/drawing/2014/main" val="6894858"/>
                    </a:ext>
                  </a:extLst>
                </a:gridCol>
                <a:gridCol w="2368475">
                  <a:extLst>
                    <a:ext uri="{9D8B030D-6E8A-4147-A177-3AD203B41FA5}">
                      <a16:colId xmlns:a16="http://schemas.microsoft.com/office/drawing/2014/main" val="3119360573"/>
                    </a:ext>
                  </a:extLst>
                </a:gridCol>
              </a:tblGrid>
              <a:tr h="204376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Performance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 validation dataset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Performance on test dataset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Performance on test dataset </a:t>
                      </a:r>
                      <a:r>
                        <a:rPr lang="en-US" altLang="zh-CN"/>
                        <a:t>with TTA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57601"/>
                  </a:ext>
                </a:extLst>
              </a:tr>
              <a:tr h="828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ResNet34 </a:t>
                      </a:r>
                    </a:p>
                    <a:p>
                      <a:pPr algn="ctr"/>
                      <a:r>
                        <a:rPr lang="en-US" altLang="zh-CN" dirty="0"/>
                        <a:t>without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 err="1"/>
                        <a:t>Mixup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0.730623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0.5973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0.5777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494585"/>
                  </a:ext>
                </a:extLst>
              </a:tr>
              <a:tr h="828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ResNet34 </a:t>
                      </a:r>
                    </a:p>
                    <a:p>
                      <a:pPr algn="ctr"/>
                      <a:r>
                        <a:rPr lang="en-US" altLang="zh-CN" dirty="0"/>
                        <a:t>with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="1" dirty="0" err="1"/>
                        <a:t>Mixup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0.733333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0.5824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0.5978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881839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9FA03441-519F-F044-A96B-E9112DD63A03}"/>
              </a:ext>
            </a:extLst>
          </p:cNvPr>
          <p:cNvSpPr/>
          <p:nvPr/>
        </p:nvSpPr>
        <p:spPr>
          <a:xfrm>
            <a:off x="146019" y="331357"/>
            <a:ext cx="48010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w Cen MT Condensed" panose="020B0606020104020203" pitchFamily="34" charset="0"/>
              </a:rPr>
              <a:t>Train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Strategy: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80%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Train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Dataset(7%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for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validate</a:t>
            </a:r>
            <a:r>
              <a:rPr lang="zh-CN" altLang="en-US" sz="2400" dirty="0">
                <a:latin typeface="Tw Cen MT Condensed" panose="020B0606020104020203" pitchFamily="34" charset="0"/>
              </a:rPr>
              <a:t>）</a:t>
            </a:r>
            <a:endParaRPr lang="en-US" altLang="zh-CN" sz="2400" dirty="0">
              <a:latin typeface="Tw Cen MT Condensed" panose="020B0606020104020203" pitchFamily="34" charset="0"/>
            </a:endParaRPr>
          </a:p>
          <a:p>
            <a:pPr algn="ctr"/>
            <a:r>
              <a:rPr lang="en-US" altLang="zh-CN" sz="2400" dirty="0">
                <a:latin typeface="Tw Cen MT Condensed" panose="020B0606020104020203" pitchFamily="34" charset="0"/>
              </a:rPr>
              <a:t>20%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Test</a:t>
            </a:r>
            <a:r>
              <a:rPr lang="zh-CN" altLang="en-US" sz="2400" dirty="0">
                <a:latin typeface="Tw Cen MT Condensed" panose="020B0606020104020203" pitchFamily="34" charset="0"/>
              </a:rPr>
              <a:t> </a:t>
            </a:r>
            <a:r>
              <a:rPr lang="en-US" altLang="zh-CN" sz="2400" dirty="0">
                <a:latin typeface="Tw Cen MT Condensed" panose="020B0606020104020203" pitchFamily="34" charset="0"/>
              </a:rPr>
              <a:t>Dataset</a:t>
            </a:r>
            <a:endParaRPr lang="zh-CN" altLang="en-US" sz="2400" dirty="0"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46527" y="1142788"/>
            <a:ext cx="4533583" cy="914400"/>
            <a:chOff x="1407246" y="1923838"/>
            <a:chExt cx="4533583" cy="914400"/>
          </a:xfrm>
        </p:grpSpPr>
        <p:grpSp>
          <p:nvGrpSpPr>
            <p:cNvPr id="26631" name="组合 33"/>
            <p:cNvGrpSpPr>
              <a:grpSpLocks/>
            </p:cNvGrpSpPr>
            <p:nvPr/>
          </p:nvGrpSpPr>
          <p:grpSpPr bwMode="auto">
            <a:xfrm>
              <a:off x="2016529" y="2057188"/>
              <a:ext cx="3924300" cy="647700"/>
              <a:chOff x="3193634" y="1696673"/>
              <a:chExt cx="3924300" cy="647700"/>
            </a:xfrm>
          </p:grpSpPr>
          <p:sp>
            <p:nvSpPr>
              <p:cNvPr id="108" name="矩形 6"/>
              <p:cNvSpPr/>
              <p:nvPr/>
            </p:nvSpPr>
            <p:spPr>
              <a:xfrm>
                <a:off x="3193634" y="1696673"/>
                <a:ext cx="39243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3924114" h="648072">
                    <a:moveTo>
                      <a:pt x="0" y="0"/>
                    </a:moveTo>
                    <a:lnTo>
                      <a:pt x="3680842" y="0"/>
                    </a:lnTo>
                    <a:cubicBezTo>
                      <a:pt x="3814408" y="0"/>
                      <a:pt x="3922864" y="143025"/>
                      <a:pt x="3924114" y="320229"/>
                    </a:cubicBezTo>
                    <a:cubicBezTo>
                      <a:pt x="3922430" y="207936"/>
                      <a:pt x="3830771" y="117537"/>
                      <a:pt x="3717999" y="117537"/>
                    </a:cubicBezTo>
                    <a:cubicBezTo>
                      <a:pt x="3603953" y="117537"/>
                      <a:pt x="3511500" y="209990"/>
                      <a:pt x="3511500" y="324036"/>
                    </a:cubicBezTo>
                    <a:cubicBezTo>
                      <a:pt x="3511500" y="438082"/>
                      <a:pt x="3603953" y="530535"/>
                      <a:pt x="3717999" y="530535"/>
                    </a:cubicBezTo>
                    <a:cubicBezTo>
                      <a:pt x="3830698" y="530535"/>
                      <a:pt x="3922311" y="440253"/>
                      <a:pt x="3924092" y="328061"/>
                    </a:cubicBezTo>
                    <a:cubicBezTo>
                      <a:pt x="3922745" y="505131"/>
                      <a:pt x="3814335" y="648000"/>
                      <a:pt x="3680842" y="648000"/>
                    </a:cubicBezTo>
                    <a:lnTo>
                      <a:pt x="3680842" y="648072"/>
                    </a:lnTo>
                    <a:lnTo>
                      <a:pt x="0" y="648072"/>
                    </a:lnTo>
                    <a:close/>
                  </a:path>
                </a:pathLst>
              </a:custGeom>
              <a:solidFill>
                <a:srgbClr val="A04C27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b="1" dirty="0"/>
                  <a:t>每年</a:t>
                </a:r>
                <a:r>
                  <a:rPr lang="en-US" altLang="zh-CN" b="1" dirty="0"/>
                  <a:t>280</a:t>
                </a:r>
                <a:r>
                  <a:rPr lang="zh-CN" altLang="en-US" b="1" dirty="0"/>
                  <a:t>万人的死亡与超重有关</a:t>
                </a:r>
                <a:endParaRPr lang="zh-CN" altLang="en-US" sz="2000" dirty="0">
                  <a:solidFill>
                    <a:schemeClr val="bg1"/>
                  </a:solidFill>
                  <a:latin typeface="Tw Cen MT Condensed" panose="020B0606020104020203" pitchFamily="34" charset="0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6700421" y="1812560"/>
                <a:ext cx="412750" cy="4127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Arial Black" pitchFamily="34" charset="0"/>
                  </a:rPr>
                  <a:t>1</a:t>
                </a:r>
                <a:endParaRPr lang="zh-CN" altLang="en-US" sz="2800" dirty="0">
                  <a:solidFill>
                    <a:schemeClr val="tx1"/>
                  </a:solidFill>
                  <a:latin typeface="Arial Black" pitchFamily="34" charset="0"/>
                </a:endParaRPr>
              </a:p>
            </p:txBody>
          </p:sp>
        </p:grpSp>
        <p:sp>
          <p:nvSpPr>
            <p:cNvPr id="82" name="稻壳儿小白白(http://dwz.cn/Wu2UP)"/>
            <p:cNvSpPr>
              <a:spLocks noChangeArrowheads="1"/>
            </p:cNvSpPr>
            <p:nvPr/>
          </p:nvSpPr>
          <p:spPr bwMode="auto">
            <a:xfrm>
              <a:off x="1407246" y="1923838"/>
              <a:ext cx="914400" cy="914400"/>
            </a:xfrm>
            <a:prstGeom prst="ellipse">
              <a:avLst/>
            </a:prstGeom>
            <a:solidFill>
              <a:srgbClr val="A04C27"/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85" name="稻壳儿小白白(http://dwz.cn/Wu2UP)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946" y="2207207"/>
              <a:ext cx="347662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6" name="组合 85"/>
          <p:cNvGrpSpPr/>
          <p:nvPr/>
        </p:nvGrpSpPr>
        <p:grpSpPr>
          <a:xfrm>
            <a:off x="4746527" y="2523487"/>
            <a:ext cx="4533583" cy="914400"/>
            <a:chOff x="1407246" y="1923838"/>
            <a:chExt cx="4533583" cy="914400"/>
          </a:xfrm>
        </p:grpSpPr>
        <p:grpSp>
          <p:nvGrpSpPr>
            <p:cNvPr id="87" name="组合 33"/>
            <p:cNvGrpSpPr>
              <a:grpSpLocks/>
            </p:cNvGrpSpPr>
            <p:nvPr/>
          </p:nvGrpSpPr>
          <p:grpSpPr bwMode="auto">
            <a:xfrm>
              <a:off x="2016529" y="2057188"/>
              <a:ext cx="3924300" cy="647700"/>
              <a:chOff x="3193634" y="1696673"/>
              <a:chExt cx="3924300" cy="647700"/>
            </a:xfrm>
          </p:grpSpPr>
          <p:sp>
            <p:nvSpPr>
              <p:cNvPr id="90" name="矩形 6"/>
              <p:cNvSpPr/>
              <p:nvPr/>
            </p:nvSpPr>
            <p:spPr>
              <a:xfrm>
                <a:off x="3193634" y="1696673"/>
                <a:ext cx="39243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3924114" h="648072">
                    <a:moveTo>
                      <a:pt x="0" y="0"/>
                    </a:moveTo>
                    <a:lnTo>
                      <a:pt x="3680842" y="0"/>
                    </a:lnTo>
                    <a:cubicBezTo>
                      <a:pt x="3814408" y="0"/>
                      <a:pt x="3922864" y="143025"/>
                      <a:pt x="3924114" y="320229"/>
                    </a:cubicBezTo>
                    <a:cubicBezTo>
                      <a:pt x="3922430" y="207936"/>
                      <a:pt x="3830771" y="117537"/>
                      <a:pt x="3717999" y="117537"/>
                    </a:cubicBezTo>
                    <a:cubicBezTo>
                      <a:pt x="3603953" y="117537"/>
                      <a:pt x="3511500" y="209990"/>
                      <a:pt x="3511500" y="324036"/>
                    </a:cubicBezTo>
                    <a:cubicBezTo>
                      <a:pt x="3511500" y="438082"/>
                      <a:pt x="3603953" y="530535"/>
                      <a:pt x="3717999" y="530535"/>
                    </a:cubicBezTo>
                    <a:cubicBezTo>
                      <a:pt x="3830698" y="530535"/>
                      <a:pt x="3922311" y="440253"/>
                      <a:pt x="3924092" y="328061"/>
                    </a:cubicBezTo>
                    <a:cubicBezTo>
                      <a:pt x="3922745" y="505131"/>
                      <a:pt x="3814335" y="648000"/>
                      <a:pt x="3680842" y="648000"/>
                    </a:cubicBezTo>
                    <a:lnTo>
                      <a:pt x="3680842" y="648072"/>
                    </a:ln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b="1" dirty="0"/>
                  <a:t>肥胖带来的损失堪比战争</a:t>
                </a:r>
                <a:endParaRPr lang="zh-CN" altLang="en-US" sz="2000" dirty="0">
                  <a:solidFill>
                    <a:schemeClr val="bg1"/>
                  </a:solidFill>
                  <a:latin typeface="Tw Cen MT Condensed" panose="020B0606020104020203" pitchFamily="34" charset="0"/>
                </a:endParaRPr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6700421" y="1812560"/>
                <a:ext cx="412750" cy="4127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Arial Black" pitchFamily="34" charset="0"/>
                  </a:rPr>
                  <a:t>1</a:t>
                </a:r>
                <a:endParaRPr lang="zh-CN" altLang="en-US" sz="2800" dirty="0">
                  <a:solidFill>
                    <a:schemeClr val="tx1"/>
                  </a:solidFill>
                  <a:latin typeface="Arial Black" pitchFamily="34" charset="0"/>
                </a:endParaRPr>
              </a:p>
            </p:txBody>
          </p:sp>
        </p:grpSp>
        <p:sp>
          <p:nvSpPr>
            <p:cNvPr id="88" name="稻壳儿小白白(http://dwz.cn/Wu2UP)"/>
            <p:cNvSpPr>
              <a:spLocks noChangeArrowheads="1"/>
            </p:cNvSpPr>
            <p:nvPr/>
          </p:nvSpPr>
          <p:spPr bwMode="auto">
            <a:xfrm>
              <a:off x="1407246" y="1923838"/>
              <a:ext cx="914400" cy="914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89" name="稻壳儿小白白(http://dwz.cn/Wu2UP)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946" y="2207207"/>
              <a:ext cx="347662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" name="组合 91"/>
          <p:cNvGrpSpPr/>
          <p:nvPr/>
        </p:nvGrpSpPr>
        <p:grpSpPr>
          <a:xfrm>
            <a:off x="4746527" y="3904185"/>
            <a:ext cx="4533583" cy="914400"/>
            <a:chOff x="1407246" y="1923838"/>
            <a:chExt cx="4533583" cy="914400"/>
          </a:xfrm>
        </p:grpSpPr>
        <p:grpSp>
          <p:nvGrpSpPr>
            <p:cNvPr id="93" name="组合 33"/>
            <p:cNvGrpSpPr>
              <a:grpSpLocks/>
            </p:cNvGrpSpPr>
            <p:nvPr/>
          </p:nvGrpSpPr>
          <p:grpSpPr bwMode="auto">
            <a:xfrm>
              <a:off x="2016529" y="2057188"/>
              <a:ext cx="3924300" cy="647700"/>
              <a:chOff x="3193634" y="1696673"/>
              <a:chExt cx="3924300" cy="647700"/>
            </a:xfrm>
          </p:grpSpPr>
          <p:sp>
            <p:nvSpPr>
              <p:cNvPr id="96" name="矩形 6"/>
              <p:cNvSpPr/>
              <p:nvPr/>
            </p:nvSpPr>
            <p:spPr>
              <a:xfrm>
                <a:off x="3193634" y="1696673"/>
                <a:ext cx="39243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3924114" h="648072">
                    <a:moveTo>
                      <a:pt x="0" y="0"/>
                    </a:moveTo>
                    <a:lnTo>
                      <a:pt x="3680842" y="0"/>
                    </a:lnTo>
                    <a:cubicBezTo>
                      <a:pt x="3814408" y="0"/>
                      <a:pt x="3922864" y="143025"/>
                      <a:pt x="3924114" y="320229"/>
                    </a:cubicBezTo>
                    <a:cubicBezTo>
                      <a:pt x="3922430" y="207936"/>
                      <a:pt x="3830771" y="117537"/>
                      <a:pt x="3717999" y="117537"/>
                    </a:cubicBezTo>
                    <a:cubicBezTo>
                      <a:pt x="3603953" y="117537"/>
                      <a:pt x="3511500" y="209990"/>
                      <a:pt x="3511500" y="324036"/>
                    </a:cubicBezTo>
                    <a:cubicBezTo>
                      <a:pt x="3511500" y="438082"/>
                      <a:pt x="3603953" y="530535"/>
                      <a:pt x="3717999" y="530535"/>
                    </a:cubicBezTo>
                    <a:cubicBezTo>
                      <a:pt x="3830698" y="530535"/>
                      <a:pt x="3922311" y="440253"/>
                      <a:pt x="3924092" y="328061"/>
                    </a:cubicBezTo>
                    <a:cubicBezTo>
                      <a:pt x="3922745" y="505131"/>
                      <a:pt x="3814335" y="648000"/>
                      <a:pt x="3680842" y="648000"/>
                    </a:cubicBezTo>
                    <a:lnTo>
                      <a:pt x="3680842" y="648072"/>
                    </a:ln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b="1" dirty="0"/>
                  <a:t>中国</a:t>
                </a:r>
                <a:r>
                  <a:rPr lang="en-US" altLang="zh-CN" b="1" dirty="0"/>
                  <a:t>12%</a:t>
                </a:r>
                <a:r>
                  <a:rPr lang="zh-CN" altLang="en-US" b="1" dirty="0"/>
                  <a:t>儿童超重</a:t>
                </a:r>
                <a:endParaRPr lang="zh-CN" altLang="en-US" sz="2000" dirty="0">
                  <a:solidFill>
                    <a:schemeClr val="bg1"/>
                  </a:solidFill>
                  <a:latin typeface="Tw Cen MT Condensed" panose="020B0606020104020203" pitchFamily="34" charset="0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6700421" y="1812560"/>
                <a:ext cx="412750" cy="4127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Arial Black" pitchFamily="34" charset="0"/>
                  </a:rPr>
                  <a:t>1</a:t>
                </a:r>
                <a:endParaRPr lang="zh-CN" altLang="en-US" sz="2800" dirty="0">
                  <a:solidFill>
                    <a:schemeClr val="tx1"/>
                  </a:solidFill>
                  <a:latin typeface="Arial Black" pitchFamily="34" charset="0"/>
                </a:endParaRPr>
              </a:p>
            </p:txBody>
          </p:sp>
        </p:grpSp>
        <p:sp>
          <p:nvSpPr>
            <p:cNvPr id="94" name="稻壳儿小白白(http://dwz.cn/Wu2UP)"/>
            <p:cNvSpPr>
              <a:spLocks noChangeArrowheads="1"/>
            </p:cNvSpPr>
            <p:nvPr/>
          </p:nvSpPr>
          <p:spPr bwMode="auto">
            <a:xfrm>
              <a:off x="1407246" y="1923838"/>
              <a:ext cx="914400" cy="914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95" name="稻壳儿小白白(http://dwz.cn/Wu2UP)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946" y="2207207"/>
              <a:ext cx="347662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椭圆 3"/>
          <p:cNvSpPr/>
          <p:nvPr/>
        </p:nvSpPr>
        <p:spPr>
          <a:xfrm>
            <a:off x="749620" y="2057188"/>
            <a:ext cx="3716649" cy="371664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07517" y="198156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“中国</a:t>
            </a:r>
            <a:r>
              <a:rPr lang="en" altLang="zh-CN" sz="1200" dirty="0">
                <a:solidFill>
                  <a:srgbClr val="000000"/>
                </a:solidFill>
              </a:rPr>
              <a:t>BMI</a:t>
            </a:r>
            <a:r>
              <a:rPr lang="zh-CN" altLang="en-US" sz="1200" dirty="0">
                <a:solidFill>
                  <a:srgbClr val="000000"/>
                </a:solidFill>
              </a:rPr>
              <a:t>大于</a:t>
            </a:r>
            <a:r>
              <a:rPr lang="en-US" altLang="zh-CN" sz="1200" dirty="0">
                <a:solidFill>
                  <a:srgbClr val="000000"/>
                </a:solidFill>
              </a:rPr>
              <a:t>28</a:t>
            </a:r>
            <a:r>
              <a:rPr lang="zh-CN" altLang="en-US" sz="1200" dirty="0">
                <a:solidFill>
                  <a:srgbClr val="000000"/>
                </a:solidFill>
              </a:rPr>
              <a:t>以上的肥胖人群现已突破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r>
              <a:rPr lang="zh-CN" altLang="en-US" sz="1200" dirty="0">
                <a:solidFill>
                  <a:srgbClr val="000000"/>
                </a:solidFill>
              </a:rPr>
              <a:t>亿，肥胖率已突破</a:t>
            </a:r>
            <a:r>
              <a:rPr lang="en-US" altLang="zh-CN" sz="1200" dirty="0">
                <a:solidFill>
                  <a:srgbClr val="000000"/>
                </a:solidFill>
              </a:rPr>
              <a:t>10%</a:t>
            </a:r>
            <a:r>
              <a:rPr lang="zh-CN" altLang="en-US" sz="1200" dirty="0">
                <a:solidFill>
                  <a:srgbClr val="000000"/>
                </a:solidFill>
              </a:rPr>
              <a:t>，其中城市成年人体重超重者已经突破</a:t>
            </a:r>
            <a:r>
              <a:rPr lang="en-US" altLang="zh-CN" sz="1200" dirty="0">
                <a:solidFill>
                  <a:srgbClr val="000000"/>
                </a:solidFill>
              </a:rPr>
              <a:t>40%</a:t>
            </a:r>
            <a:r>
              <a:rPr lang="zh-CN" altLang="en-US" sz="1200" dirty="0">
                <a:solidFill>
                  <a:srgbClr val="000000"/>
                </a:solidFill>
              </a:rPr>
              <a:t>。”</a:t>
            </a:r>
          </a:p>
        </p:txBody>
      </p:sp>
      <p:sp>
        <p:nvSpPr>
          <p:cNvPr id="99" name="矩形 98"/>
          <p:cNvSpPr/>
          <p:nvPr/>
        </p:nvSpPr>
        <p:spPr>
          <a:xfrm>
            <a:off x="5507517" y="480893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目前中国已经出现肥胖日趋低龄化、青少年肥胖率持续增长等特征。</a:t>
            </a:r>
          </a:p>
        </p:txBody>
      </p:sp>
      <p:sp>
        <p:nvSpPr>
          <p:cNvPr id="100" name="矩形 99"/>
          <p:cNvSpPr/>
          <p:nvPr/>
        </p:nvSpPr>
        <p:spPr>
          <a:xfrm>
            <a:off x="5507517" y="333724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全球每年因肥胖问题所造成的经济损失已高达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r>
              <a:rPr lang="zh-CN" altLang="en-US" sz="1200" dirty="0">
                <a:solidFill>
                  <a:srgbClr val="000000"/>
                </a:solidFill>
              </a:rPr>
              <a:t>万亿美元，相当于全球</a:t>
            </a:r>
            <a:r>
              <a:rPr lang="en" altLang="zh-CN" sz="1200" dirty="0">
                <a:solidFill>
                  <a:srgbClr val="000000"/>
                </a:solidFill>
              </a:rPr>
              <a:t>GDP</a:t>
            </a:r>
            <a:r>
              <a:rPr lang="zh-CN" altLang="en-US" sz="1200" dirty="0">
                <a:solidFill>
                  <a:srgbClr val="000000"/>
                </a:solidFill>
              </a:rPr>
              <a:t>的</a:t>
            </a:r>
            <a:r>
              <a:rPr lang="en-US" altLang="zh-CN" sz="1200" dirty="0">
                <a:solidFill>
                  <a:srgbClr val="000000"/>
                </a:solidFill>
              </a:rPr>
              <a:t>2.8%</a:t>
            </a:r>
            <a:r>
              <a:rPr lang="zh-CN" altLang="en-US" sz="1200" dirty="0">
                <a:solidFill>
                  <a:srgbClr val="000000"/>
                </a:solidFill>
              </a:rPr>
              <a:t>，且这一数字已经和战争所导致的经济损失相近。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0F3EF1A-C259-3B41-ADB9-9FA26765555C}"/>
              </a:ext>
            </a:extLst>
          </p:cNvPr>
          <p:cNvGrpSpPr/>
          <p:nvPr/>
        </p:nvGrpSpPr>
        <p:grpSpPr>
          <a:xfrm>
            <a:off x="4746527" y="5100692"/>
            <a:ext cx="4533583" cy="914400"/>
            <a:chOff x="1407246" y="1923838"/>
            <a:chExt cx="4533583" cy="914400"/>
          </a:xfrm>
        </p:grpSpPr>
        <p:grpSp>
          <p:nvGrpSpPr>
            <p:cNvPr id="36" name="组合 33">
              <a:extLst>
                <a:ext uri="{FF2B5EF4-FFF2-40B4-BE49-F238E27FC236}">
                  <a16:creationId xmlns:a16="http://schemas.microsoft.com/office/drawing/2014/main" id="{50D2F5B7-424F-334D-919F-A2BCB43D9F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529" y="2057188"/>
              <a:ext cx="3924300" cy="647700"/>
              <a:chOff x="3193634" y="1696673"/>
              <a:chExt cx="3924300" cy="647700"/>
            </a:xfrm>
          </p:grpSpPr>
          <p:sp>
            <p:nvSpPr>
              <p:cNvPr id="39" name="矩形 6">
                <a:extLst>
                  <a:ext uri="{FF2B5EF4-FFF2-40B4-BE49-F238E27FC236}">
                    <a16:creationId xmlns:a16="http://schemas.microsoft.com/office/drawing/2014/main" id="{F4323586-66F2-074A-98FB-F361EBBDE0E1}"/>
                  </a:ext>
                </a:extLst>
              </p:cNvPr>
              <p:cNvSpPr/>
              <p:nvPr/>
            </p:nvSpPr>
            <p:spPr>
              <a:xfrm>
                <a:off x="3193634" y="1696673"/>
                <a:ext cx="39243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3924114" h="648072">
                    <a:moveTo>
                      <a:pt x="0" y="0"/>
                    </a:moveTo>
                    <a:lnTo>
                      <a:pt x="3680842" y="0"/>
                    </a:lnTo>
                    <a:cubicBezTo>
                      <a:pt x="3814408" y="0"/>
                      <a:pt x="3922864" y="143025"/>
                      <a:pt x="3924114" y="320229"/>
                    </a:cubicBezTo>
                    <a:cubicBezTo>
                      <a:pt x="3922430" y="207936"/>
                      <a:pt x="3830771" y="117537"/>
                      <a:pt x="3717999" y="117537"/>
                    </a:cubicBezTo>
                    <a:cubicBezTo>
                      <a:pt x="3603953" y="117537"/>
                      <a:pt x="3511500" y="209990"/>
                      <a:pt x="3511500" y="324036"/>
                    </a:cubicBezTo>
                    <a:cubicBezTo>
                      <a:pt x="3511500" y="438082"/>
                      <a:pt x="3603953" y="530535"/>
                      <a:pt x="3717999" y="530535"/>
                    </a:cubicBezTo>
                    <a:cubicBezTo>
                      <a:pt x="3830698" y="530535"/>
                      <a:pt x="3922311" y="440253"/>
                      <a:pt x="3924092" y="328061"/>
                    </a:cubicBezTo>
                    <a:cubicBezTo>
                      <a:pt x="3922745" y="505131"/>
                      <a:pt x="3814335" y="648000"/>
                      <a:pt x="3680842" y="648000"/>
                    </a:cubicBezTo>
                    <a:lnTo>
                      <a:pt x="3680842" y="648072"/>
                    </a:ln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ts val="1800"/>
                  </a:lnSpc>
                </a:pPr>
                <a:r>
                  <a:rPr lang="zh-CN" altLang="en-US" b="1" dirty="0"/>
                  <a:t>中国人的饮食结构存在不合理</a:t>
                </a:r>
                <a:endParaRPr lang="zh-CN" altLang="en-US" sz="2000" dirty="0">
                  <a:solidFill>
                    <a:schemeClr val="bg1"/>
                  </a:solidFill>
                  <a:latin typeface="Tw Cen MT Condensed" panose="020B0606020104020203" pitchFamily="34" charset="0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04B7DC07-76C8-5E47-9A12-626805CBBA20}"/>
                  </a:ext>
                </a:extLst>
              </p:cNvPr>
              <p:cNvSpPr/>
              <p:nvPr/>
            </p:nvSpPr>
            <p:spPr>
              <a:xfrm>
                <a:off x="6700421" y="1812560"/>
                <a:ext cx="412750" cy="41275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800" dirty="0">
                    <a:solidFill>
                      <a:schemeClr val="tx1"/>
                    </a:solidFill>
                    <a:latin typeface="Arial Black" pitchFamily="34" charset="0"/>
                  </a:rPr>
                  <a:t>1</a:t>
                </a:r>
                <a:endParaRPr lang="zh-CN" altLang="en-US" sz="2800" dirty="0">
                  <a:solidFill>
                    <a:schemeClr val="tx1"/>
                  </a:solidFill>
                  <a:latin typeface="Arial Black" pitchFamily="34" charset="0"/>
                </a:endParaRPr>
              </a:p>
            </p:txBody>
          </p:sp>
        </p:grpSp>
        <p:sp>
          <p:nvSpPr>
            <p:cNvPr id="37" name="稻壳儿小白白(http://dwz.cn/Wu2UP)">
              <a:extLst>
                <a:ext uri="{FF2B5EF4-FFF2-40B4-BE49-F238E27FC236}">
                  <a16:creationId xmlns:a16="http://schemas.microsoft.com/office/drawing/2014/main" id="{6BAF9C44-B7B2-914D-AB43-D3B319DF9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246" y="1923838"/>
              <a:ext cx="914400" cy="914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38" name="稻壳儿小白白(http://dwz.cn/Wu2UP)">
              <a:extLst>
                <a:ext uri="{FF2B5EF4-FFF2-40B4-BE49-F238E27FC236}">
                  <a16:creationId xmlns:a16="http://schemas.microsoft.com/office/drawing/2014/main" id="{E84FC2D6-8C2B-D34D-89CA-019A2870BB3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946" y="2207207"/>
              <a:ext cx="347662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4D13F3F-E09C-DD48-AE06-73A0B72BF149}"/>
              </a:ext>
            </a:extLst>
          </p:cNvPr>
          <p:cNvSpPr/>
          <p:nvPr/>
        </p:nvSpPr>
        <p:spPr>
          <a:xfrm>
            <a:off x="5507517" y="591445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</a:rPr>
              <a:t>摄入过多的盐、添加剂以及碳水</a:t>
            </a:r>
          </a:p>
        </p:txBody>
      </p:sp>
    </p:spTree>
    <p:extLst>
      <p:ext uri="{BB962C8B-B14F-4D97-AF65-F5344CB8AC3E}">
        <p14:creationId xmlns:p14="http://schemas.microsoft.com/office/powerpoint/2010/main" val="22691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9" grpId="0"/>
      <p:bldP spid="100" grpId="0"/>
      <p:bldP spid="25" grpId="0"/>
      <p:bldP spid="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KSO_Shape"/>
          <p:cNvSpPr/>
          <p:nvPr/>
        </p:nvSpPr>
        <p:spPr>
          <a:xfrm>
            <a:off x="2718352" y="2123661"/>
            <a:ext cx="3086100" cy="308610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KSO_Shape"/>
          <p:cNvSpPr/>
          <p:nvPr/>
        </p:nvSpPr>
        <p:spPr>
          <a:xfrm>
            <a:off x="6362700" y="3786808"/>
            <a:ext cx="3086100" cy="3086100"/>
          </a:xfrm>
          <a:prstGeom prst="diamond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KSO_Shape"/>
          <p:cNvSpPr/>
          <p:nvPr/>
        </p:nvSpPr>
        <p:spPr>
          <a:xfrm>
            <a:off x="2724978" y="3773556"/>
            <a:ext cx="3086100" cy="3086100"/>
          </a:xfrm>
          <a:prstGeom prst="diamond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KSO_Shape"/>
          <p:cNvSpPr/>
          <p:nvPr/>
        </p:nvSpPr>
        <p:spPr>
          <a:xfrm>
            <a:off x="902805" y="2508802"/>
            <a:ext cx="3086100" cy="3086100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KSO_Shape"/>
          <p:cNvSpPr/>
          <p:nvPr/>
        </p:nvSpPr>
        <p:spPr>
          <a:xfrm>
            <a:off x="8178248" y="2508802"/>
            <a:ext cx="3086100" cy="3086100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KSO_Shape"/>
          <p:cNvSpPr/>
          <p:nvPr/>
        </p:nvSpPr>
        <p:spPr>
          <a:xfrm>
            <a:off x="4540527" y="2508802"/>
            <a:ext cx="3086100" cy="3086100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32122" y="1126034"/>
            <a:ext cx="1469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Dessert</a:t>
            </a:r>
          </a:p>
        </p:txBody>
      </p:sp>
      <p:sp>
        <p:nvSpPr>
          <p:cNvPr id="9" name="KSO_Shape"/>
          <p:cNvSpPr/>
          <p:nvPr/>
        </p:nvSpPr>
        <p:spPr>
          <a:xfrm>
            <a:off x="-674205" y="917712"/>
            <a:ext cx="3086100" cy="308610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KSO_Shape"/>
          <p:cNvSpPr/>
          <p:nvPr/>
        </p:nvSpPr>
        <p:spPr>
          <a:xfrm>
            <a:off x="-378516" y="1215886"/>
            <a:ext cx="2494723" cy="2494723"/>
          </a:xfrm>
          <a:prstGeom prst="diamond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KSO_Shape"/>
          <p:cNvSpPr/>
          <p:nvPr/>
        </p:nvSpPr>
        <p:spPr>
          <a:xfrm>
            <a:off x="9748629" y="4078356"/>
            <a:ext cx="3086100" cy="308610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KSO_Shape"/>
          <p:cNvSpPr/>
          <p:nvPr/>
        </p:nvSpPr>
        <p:spPr>
          <a:xfrm>
            <a:off x="10044318" y="4374045"/>
            <a:ext cx="2494723" cy="2494723"/>
          </a:xfrm>
          <a:prstGeom prst="diamond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3685761" y="4702975"/>
            <a:ext cx="1164535" cy="1154831"/>
          </a:xfrm>
          <a:custGeom>
            <a:avLst/>
            <a:gdLst>
              <a:gd name="T0" fmla="*/ 1381568 w 6238"/>
              <a:gd name="T1" fmla="*/ 624724 h 6192"/>
              <a:gd name="T2" fmla="*/ 341727 w 6238"/>
              <a:gd name="T3" fmla="*/ 911602 h 6192"/>
              <a:gd name="T4" fmla="*/ 393032 w 6238"/>
              <a:gd name="T5" fmla="*/ 1061145 h 6192"/>
              <a:gd name="T6" fmla="*/ 1246892 w 6238"/>
              <a:gd name="T7" fmla="*/ 1245480 h 6192"/>
              <a:gd name="T8" fmla="*/ 1191923 w 6238"/>
              <a:gd name="T9" fmla="*/ 1274168 h 6192"/>
              <a:gd name="T10" fmla="*/ 822100 w 6238"/>
              <a:gd name="T11" fmla="*/ 1330018 h 6192"/>
              <a:gd name="T12" fmla="*/ 597336 w 6238"/>
              <a:gd name="T13" fmla="*/ 1254025 h 6192"/>
              <a:gd name="T14" fmla="*/ 105664 w 6238"/>
              <a:gd name="T15" fmla="*/ 1563183 h 6192"/>
              <a:gd name="T16" fmla="*/ 159106 w 6238"/>
              <a:gd name="T17" fmla="*/ 1601332 h 6192"/>
              <a:gd name="T18" fmla="*/ 457774 w 6238"/>
              <a:gd name="T19" fmla="*/ 1730732 h 6192"/>
              <a:gd name="T20" fmla="*/ 897836 w 6238"/>
              <a:gd name="T21" fmla="*/ 1811607 h 6192"/>
              <a:gd name="T22" fmla="*/ 1340341 w 6238"/>
              <a:gd name="T23" fmla="*/ 1729206 h 6192"/>
              <a:gd name="T24" fmla="*/ 1636260 w 6238"/>
              <a:gd name="T25" fmla="*/ 1601332 h 6192"/>
              <a:gd name="T26" fmla="*/ 1690008 w 6238"/>
              <a:gd name="T27" fmla="*/ 1563183 h 6192"/>
              <a:gd name="T28" fmla="*/ 831567 w 6238"/>
              <a:gd name="T29" fmla="*/ 1492989 h 6192"/>
              <a:gd name="T30" fmla="*/ 1281096 w 6238"/>
              <a:gd name="T31" fmla="*/ 1557995 h 6192"/>
              <a:gd name="T32" fmla="*/ 1031290 w 6238"/>
              <a:gd name="T33" fmla="*/ 1374270 h 6192"/>
              <a:gd name="T34" fmla="*/ 595809 w 6238"/>
              <a:gd name="T35" fmla="*/ 1393802 h 6192"/>
              <a:gd name="T36" fmla="*/ 508468 w 6238"/>
              <a:gd name="T37" fmla="*/ 1677629 h 6192"/>
              <a:gd name="T38" fmla="*/ 1044116 w 6238"/>
              <a:gd name="T39" fmla="*/ 1707538 h 6192"/>
              <a:gd name="T40" fmla="*/ 1473794 w 6238"/>
              <a:gd name="T41" fmla="*/ 1585767 h 6192"/>
              <a:gd name="T42" fmla="*/ 920434 w 6238"/>
              <a:gd name="T43" fmla="*/ 861856 h 6192"/>
              <a:gd name="T44" fmla="*/ 333787 w 6238"/>
              <a:gd name="T45" fmla="*/ 808143 h 6192"/>
              <a:gd name="T46" fmla="*/ 509690 w 6238"/>
              <a:gd name="T47" fmla="*/ 666840 h 6192"/>
              <a:gd name="T48" fmla="*/ 594282 w 6238"/>
              <a:gd name="T49" fmla="*/ 1057483 h 6192"/>
              <a:gd name="T50" fmla="*/ 646503 w 6238"/>
              <a:gd name="T51" fmla="*/ 1037341 h 6192"/>
              <a:gd name="T52" fmla="*/ 616880 w 6238"/>
              <a:gd name="T53" fmla="*/ 604886 h 6192"/>
              <a:gd name="T54" fmla="*/ 748502 w 6238"/>
              <a:gd name="T55" fmla="*/ 549952 h 6192"/>
              <a:gd name="T56" fmla="*/ 680706 w 6238"/>
              <a:gd name="T57" fmla="*/ 496849 h 6192"/>
              <a:gd name="T58" fmla="*/ 795226 w 6238"/>
              <a:gd name="T59" fmla="*/ 368669 h 6192"/>
              <a:gd name="T60" fmla="*/ 598252 w 6238"/>
              <a:gd name="T61" fmla="*/ 450155 h 6192"/>
              <a:gd name="T62" fmla="*/ 544504 w 6238"/>
              <a:gd name="T63" fmla="*/ 207529 h 6192"/>
              <a:gd name="T64" fmla="*/ 505720 w 6238"/>
              <a:gd name="T65" fmla="*/ 411701 h 6192"/>
              <a:gd name="T66" fmla="*/ 212244 w 6238"/>
              <a:gd name="T67" fmla="*/ 277418 h 6192"/>
              <a:gd name="T68" fmla="*/ 265992 w 6238"/>
              <a:gd name="T69" fmla="*/ 384539 h 6192"/>
              <a:gd name="T70" fmla="*/ 344781 w 6238"/>
              <a:gd name="T71" fmla="*/ 452291 h 6192"/>
              <a:gd name="T72" fmla="*/ 78179 w 6238"/>
              <a:gd name="T73" fmla="*/ 512414 h 6192"/>
              <a:gd name="T74" fmla="*/ 17102 w 6238"/>
              <a:gd name="T75" fmla="*/ 657989 h 6192"/>
              <a:gd name="T76" fmla="*/ 360661 w 6238"/>
              <a:gd name="T77" fmla="*/ 566432 h 6192"/>
              <a:gd name="T78" fmla="*/ 285231 w 6238"/>
              <a:gd name="T79" fmla="*/ 710787 h 6192"/>
              <a:gd name="T80" fmla="*/ 1154666 w 6238"/>
              <a:gd name="T81" fmla="*/ 533777 h 6192"/>
              <a:gd name="T82" fmla="*/ 1245976 w 6238"/>
              <a:gd name="T83" fmla="*/ 1070301 h 6192"/>
              <a:gd name="T84" fmla="*/ 1282928 w 6238"/>
              <a:gd name="T85" fmla="*/ 725131 h 6192"/>
              <a:gd name="T86" fmla="*/ 1290257 w 6238"/>
              <a:gd name="T87" fmla="*/ 387591 h 6192"/>
              <a:gd name="T88" fmla="*/ 1495477 w 6238"/>
              <a:gd name="T89" fmla="*/ 628691 h 6192"/>
              <a:gd name="T90" fmla="*/ 1573656 w 6238"/>
              <a:gd name="T91" fmla="*/ 700106 h 6192"/>
              <a:gd name="T92" fmla="*/ 1531818 w 6238"/>
              <a:gd name="T93" fmla="*/ 491661 h 6192"/>
              <a:gd name="T94" fmla="*/ 1463717 w 6238"/>
              <a:gd name="T95" fmla="*/ 381182 h 6192"/>
              <a:gd name="T96" fmla="*/ 1876294 w 6238"/>
              <a:gd name="T97" fmla="*/ 486778 h 6192"/>
              <a:gd name="T98" fmla="*/ 1770935 w 6238"/>
              <a:gd name="T99" fmla="*/ 323196 h 6192"/>
              <a:gd name="T100" fmla="*/ 1383400 w 6238"/>
              <a:gd name="T101" fmla="*/ 232555 h 6192"/>
              <a:gd name="T102" fmla="*/ 1656416 w 6238"/>
              <a:gd name="T103" fmla="*/ 60122 h 6192"/>
              <a:gd name="T104" fmla="*/ 1400807 w 6238"/>
              <a:gd name="T105" fmla="*/ 68668 h 6192"/>
              <a:gd name="T106" fmla="*/ 1260635 w 6238"/>
              <a:gd name="T107" fmla="*/ 93693 h 6192"/>
              <a:gd name="T108" fmla="*/ 1237731 w 6238"/>
              <a:gd name="T109" fmla="*/ 10682 h 6192"/>
              <a:gd name="T110" fmla="*/ 1167492 w 6238"/>
              <a:gd name="T111" fmla="*/ 235301 h 6192"/>
              <a:gd name="T112" fmla="*/ 1007164 w 6238"/>
              <a:gd name="T113" fmla="*/ 175179 h 6192"/>
              <a:gd name="T114" fmla="*/ 795837 w 6238"/>
              <a:gd name="T115" fmla="*/ 215769 h 6192"/>
              <a:gd name="T116" fmla="*/ 765604 w 6238"/>
              <a:gd name="T117" fmla="*/ 298171 h 6192"/>
              <a:gd name="T118" fmla="*/ 1069768 w 6238"/>
              <a:gd name="T119" fmla="*/ 337845 h 6192"/>
              <a:gd name="T120" fmla="*/ 819046 w 6238"/>
              <a:gd name="T121" fmla="*/ 550868 h 6192"/>
              <a:gd name="T122" fmla="*/ 751556 w 6238"/>
              <a:gd name="T123" fmla="*/ 843240 h 6192"/>
              <a:gd name="T124" fmla="*/ 1016326 w 6238"/>
              <a:gd name="T125" fmla="*/ 549342 h 619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238" h="6192">
                <a:moveTo>
                  <a:pt x="5049" y="4475"/>
                </a:moveTo>
                <a:lnTo>
                  <a:pt x="5049" y="4475"/>
                </a:lnTo>
                <a:lnTo>
                  <a:pt x="5032" y="4281"/>
                </a:lnTo>
                <a:lnTo>
                  <a:pt x="5015" y="4093"/>
                </a:lnTo>
                <a:lnTo>
                  <a:pt x="4996" y="3913"/>
                </a:lnTo>
                <a:lnTo>
                  <a:pt x="4975" y="3739"/>
                </a:lnTo>
                <a:lnTo>
                  <a:pt x="4953" y="3570"/>
                </a:lnTo>
                <a:lnTo>
                  <a:pt x="4930" y="3410"/>
                </a:lnTo>
                <a:lnTo>
                  <a:pt x="4906" y="3254"/>
                </a:lnTo>
                <a:lnTo>
                  <a:pt x="4880" y="3105"/>
                </a:lnTo>
                <a:lnTo>
                  <a:pt x="4854" y="2962"/>
                </a:lnTo>
                <a:lnTo>
                  <a:pt x="4826" y="2824"/>
                </a:lnTo>
                <a:lnTo>
                  <a:pt x="4798" y="2692"/>
                </a:lnTo>
                <a:lnTo>
                  <a:pt x="4769" y="2567"/>
                </a:lnTo>
                <a:lnTo>
                  <a:pt x="4739" y="2446"/>
                </a:lnTo>
                <a:lnTo>
                  <a:pt x="4709" y="2332"/>
                </a:lnTo>
                <a:lnTo>
                  <a:pt x="4679" y="2222"/>
                </a:lnTo>
                <a:lnTo>
                  <a:pt x="4647" y="2117"/>
                </a:lnTo>
                <a:lnTo>
                  <a:pt x="4620" y="2086"/>
                </a:lnTo>
                <a:lnTo>
                  <a:pt x="4591" y="2057"/>
                </a:lnTo>
                <a:lnTo>
                  <a:pt x="4561" y="2027"/>
                </a:lnTo>
                <a:lnTo>
                  <a:pt x="4533" y="1998"/>
                </a:lnTo>
                <a:lnTo>
                  <a:pt x="4524" y="2047"/>
                </a:lnTo>
                <a:lnTo>
                  <a:pt x="4515" y="2094"/>
                </a:lnTo>
                <a:lnTo>
                  <a:pt x="4505" y="2140"/>
                </a:lnTo>
                <a:lnTo>
                  <a:pt x="4494" y="2186"/>
                </a:lnTo>
                <a:lnTo>
                  <a:pt x="4482" y="2233"/>
                </a:lnTo>
                <a:lnTo>
                  <a:pt x="4470" y="2278"/>
                </a:lnTo>
                <a:lnTo>
                  <a:pt x="4445" y="2367"/>
                </a:lnTo>
                <a:lnTo>
                  <a:pt x="4469" y="2457"/>
                </a:lnTo>
                <a:lnTo>
                  <a:pt x="4492" y="2549"/>
                </a:lnTo>
                <a:lnTo>
                  <a:pt x="4516" y="2647"/>
                </a:lnTo>
                <a:lnTo>
                  <a:pt x="4539" y="2747"/>
                </a:lnTo>
                <a:lnTo>
                  <a:pt x="4561" y="2852"/>
                </a:lnTo>
                <a:lnTo>
                  <a:pt x="4584" y="2961"/>
                </a:lnTo>
                <a:lnTo>
                  <a:pt x="4605" y="3074"/>
                </a:lnTo>
                <a:lnTo>
                  <a:pt x="4626" y="3191"/>
                </a:lnTo>
                <a:lnTo>
                  <a:pt x="4647" y="3312"/>
                </a:lnTo>
                <a:lnTo>
                  <a:pt x="4667" y="3437"/>
                </a:lnTo>
                <a:lnTo>
                  <a:pt x="4686" y="3566"/>
                </a:lnTo>
                <a:lnTo>
                  <a:pt x="4703" y="3700"/>
                </a:lnTo>
                <a:lnTo>
                  <a:pt x="4721" y="3839"/>
                </a:lnTo>
                <a:lnTo>
                  <a:pt x="4737" y="3981"/>
                </a:lnTo>
                <a:lnTo>
                  <a:pt x="4753" y="4128"/>
                </a:lnTo>
                <a:lnTo>
                  <a:pt x="4767" y="4281"/>
                </a:lnTo>
                <a:lnTo>
                  <a:pt x="5049" y="4475"/>
                </a:lnTo>
                <a:close/>
                <a:moveTo>
                  <a:pt x="1119" y="2987"/>
                </a:moveTo>
                <a:lnTo>
                  <a:pt x="1119" y="2987"/>
                </a:lnTo>
                <a:lnTo>
                  <a:pt x="1102" y="3056"/>
                </a:lnTo>
                <a:lnTo>
                  <a:pt x="1086" y="3125"/>
                </a:lnTo>
                <a:lnTo>
                  <a:pt x="1070" y="3199"/>
                </a:lnTo>
                <a:lnTo>
                  <a:pt x="1055" y="3274"/>
                </a:lnTo>
                <a:lnTo>
                  <a:pt x="1039" y="3353"/>
                </a:lnTo>
                <a:lnTo>
                  <a:pt x="1025" y="3435"/>
                </a:lnTo>
                <a:lnTo>
                  <a:pt x="1010" y="3520"/>
                </a:lnTo>
                <a:lnTo>
                  <a:pt x="995" y="3607"/>
                </a:lnTo>
                <a:lnTo>
                  <a:pt x="982" y="3698"/>
                </a:lnTo>
                <a:lnTo>
                  <a:pt x="969" y="3792"/>
                </a:lnTo>
                <a:lnTo>
                  <a:pt x="957" y="3888"/>
                </a:lnTo>
                <a:lnTo>
                  <a:pt x="945" y="3988"/>
                </a:lnTo>
                <a:lnTo>
                  <a:pt x="933" y="4092"/>
                </a:lnTo>
                <a:lnTo>
                  <a:pt x="922" y="4199"/>
                </a:lnTo>
                <a:lnTo>
                  <a:pt x="912" y="4309"/>
                </a:lnTo>
                <a:lnTo>
                  <a:pt x="903" y="4422"/>
                </a:lnTo>
                <a:lnTo>
                  <a:pt x="1186" y="4226"/>
                </a:lnTo>
                <a:lnTo>
                  <a:pt x="1200" y="4087"/>
                </a:lnTo>
                <a:lnTo>
                  <a:pt x="1215" y="3953"/>
                </a:lnTo>
                <a:lnTo>
                  <a:pt x="1232" y="3826"/>
                </a:lnTo>
                <a:lnTo>
                  <a:pt x="1250" y="3704"/>
                </a:lnTo>
                <a:lnTo>
                  <a:pt x="1268" y="3588"/>
                </a:lnTo>
                <a:lnTo>
                  <a:pt x="1287" y="3477"/>
                </a:lnTo>
                <a:lnTo>
                  <a:pt x="1307" y="3371"/>
                </a:lnTo>
                <a:lnTo>
                  <a:pt x="1327" y="3271"/>
                </a:lnTo>
                <a:lnTo>
                  <a:pt x="1347" y="3177"/>
                </a:lnTo>
                <a:lnTo>
                  <a:pt x="1368" y="3086"/>
                </a:lnTo>
                <a:lnTo>
                  <a:pt x="1389" y="3002"/>
                </a:lnTo>
                <a:lnTo>
                  <a:pt x="1410" y="2922"/>
                </a:lnTo>
                <a:lnTo>
                  <a:pt x="1431" y="2848"/>
                </a:lnTo>
                <a:lnTo>
                  <a:pt x="1452" y="2777"/>
                </a:lnTo>
                <a:lnTo>
                  <a:pt x="1473" y="2711"/>
                </a:lnTo>
                <a:lnTo>
                  <a:pt x="1493" y="2651"/>
                </a:lnTo>
                <a:lnTo>
                  <a:pt x="1483" y="2607"/>
                </a:lnTo>
                <a:lnTo>
                  <a:pt x="1473" y="2562"/>
                </a:lnTo>
                <a:lnTo>
                  <a:pt x="1391" y="2654"/>
                </a:lnTo>
                <a:lnTo>
                  <a:pt x="1319" y="2738"/>
                </a:lnTo>
                <a:lnTo>
                  <a:pt x="1247" y="2821"/>
                </a:lnTo>
                <a:lnTo>
                  <a:pt x="1213" y="2864"/>
                </a:lnTo>
                <a:lnTo>
                  <a:pt x="1179" y="2906"/>
                </a:lnTo>
                <a:lnTo>
                  <a:pt x="1147" y="2947"/>
                </a:lnTo>
                <a:lnTo>
                  <a:pt x="1119" y="2987"/>
                </a:lnTo>
                <a:close/>
                <a:moveTo>
                  <a:pt x="5489" y="5059"/>
                </a:moveTo>
                <a:lnTo>
                  <a:pt x="4083" y="4081"/>
                </a:lnTo>
                <a:lnTo>
                  <a:pt x="4073" y="4074"/>
                </a:lnTo>
                <a:lnTo>
                  <a:pt x="4062" y="4070"/>
                </a:lnTo>
                <a:lnTo>
                  <a:pt x="4052" y="4065"/>
                </a:lnTo>
                <a:lnTo>
                  <a:pt x="4041" y="4062"/>
                </a:lnTo>
                <a:lnTo>
                  <a:pt x="4030" y="4061"/>
                </a:lnTo>
                <a:lnTo>
                  <a:pt x="4019" y="4060"/>
                </a:lnTo>
                <a:lnTo>
                  <a:pt x="4008" y="4061"/>
                </a:lnTo>
                <a:lnTo>
                  <a:pt x="3997" y="4062"/>
                </a:lnTo>
                <a:lnTo>
                  <a:pt x="3986" y="4064"/>
                </a:lnTo>
                <a:lnTo>
                  <a:pt x="3976" y="4068"/>
                </a:lnTo>
                <a:lnTo>
                  <a:pt x="3966" y="4072"/>
                </a:lnTo>
                <a:lnTo>
                  <a:pt x="3956" y="4078"/>
                </a:lnTo>
                <a:lnTo>
                  <a:pt x="3946" y="4084"/>
                </a:lnTo>
                <a:lnTo>
                  <a:pt x="3939" y="4092"/>
                </a:lnTo>
                <a:lnTo>
                  <a:pt x="3930" y="4100"/>
                </a:lnTo>
                <a:lnTo>
                  <a:pt x="3923" y="4109"/>
                </a:lnTo>
                <a:lnTo>
                  <a:pt x="3918" y="4117"/>
                </a:lnTo>
                <a:lnTo>
                  <a:pt x="3914" y="4125"/>
                </a:lnTo>
                <a:lnTo>
                  <a:pt x="3910" y="4134"/>
                </a:lnTo>
                <a:lnTo>
                  <a:pt x="3908" y="4141"/>
                </a:lnTo>
                <a:lnTo>
                  <a:pt x="3906" y="4150"/>
                </a:lnTo>
                <a:lnTo>
                  <a:pt x="3903" y="4158"/>
                </a:lnTo>
                <a:lnTo>
                  <a:pt x="3903" y="4175"/>
                </a:lnTo>
                <a:lnTo>
                  <a:pt x="3904" y="4192"/>
                </a:lnTo>
                <a:lnTo>
                  <a:pt x="3909" y="4208"/>
                </a:lnTo>
                <a:lnTo>
                  <a:pt x="3914" y="4225"/>
                </a:lnTo>
                <a:lnTo>
                  <a:pt x="3923" y="4239"/>
                </a:lnTo>
                <a:lnTo>
                  <a:pt x="3864" y="4255"/>
                </a:lnTo>
                <a:lnTo>
                  <a:pt x="3803" y="4269"/>
                </a:lnTo>
                <a:lnTo>
                  <a:pt x="3743" y="4282"/>
                </a:lnTo>
                <a:lnTo>
                  <a:pt x="3682" y="4294"/>
                </a:lnTo>
                <a:lnTo>
                  <a:pt x="3621" y="4306"/>
                </a:lnTo>
                <a:lnTo>
                  <a:pt x="3559" y="4316"/>
                </a:lnTo>
                <a:lnTo>
                  <a:pt x="3498" y="4326"/>
                </a:lnTo>
                <a:lnTo>
                  <a:pt x="3437" y="4334"/>
                </a:lnTo>
                <a:lnTo>
                  <a:pt x="3375" y="4342"/>
                </a:lnTo>
                <a:lnTo>
                  <a:pt x="3312" y="4348"/>
                </a:lnTo>
                <a:lnTo>
                  <a:pt x="3251" y="4354"/>
                </a:lnTo>
                <a:lnTo>
                  <a:pt x="3189" y="4358"/>
                </a:lnTo>
                <a:lnTo>
                  <a:pt x="3127" y="4361"/>
                </a:lnTo>
                <a:lnTo>
                  <a:pt x="3065" y="4364"/>
                </a:lnTo>
                <a:lnTo>
                  <a:pt x="3002" y="4365"/>
                </a:lnTo>
                <a:lnTo>
                  <a:pt x="2941" y="4366"/>
                </a:lnTo>
                <a:lnTo>
                  <a:pt x="2878" y="4365"/>
                </a:lnTo>
                <a:lnTo>
                  <a:pt x="2816" y="4364"/>
                </a:lnTo>
                <a:lnTo>
                  <a:pt x="2754" y="4361"/>
                </a:lnTo>
                <a:lnTo>
                  <a:pt x="2692" y="4358"/>
                </a:lnTo>
                <a:lnTo>
                  <a:pt x="2629" y="4354"/>
                </a:lnTo>
                <a:lnTo>
                  <a:pt x="2568" y="4348"/>
                </a:lnTo>
                <a:lnTo>
                  <a:pt x="2506" y="4342"/>
                </a:lnTo>
                <a:lnTo>
                  <a:pt x="2444" y="4334"/>
                </a:lnTo>
                <a:lnTo>
                  <a:pt x="2383" y="4326"/>
                </a:lnTo>
                <a:lnTo>
                  <a:pt x="2321" y="4316"/>
                </a:lnTo>
                <a:lnTo>
                  <a:pt x="2260" y="4306"/>
                </a:lnTo>
                <a:lnTo>
                  <a:pt x="2198" y="4294"/>
                </a:lnTo>
                <a:lnTo>
                  <a:pt x="2137" y="4282"/>
                </a:lnTo>
                <a:lnTo>
                  <a:pt x="2077" y="4269"/>
                </a:lnTo>
                <a:lnTo>
                  <a:pt x="2016" y="4255"/>
                </a:lnTo>
                <a:lnTo>
                  <a:pt x="1956" y="4239"/>
                </a:lnTo>
                <a:lnTo>
                  <a:pt x="1965" y="4225"/>
                </a:lnTo>
                <a:lnTo>
                  <a:pt x="1971" y="4208"/>
                </a:lnTo>
                <a:lnTo>
                  <a:pt x="1975" y="4192"/>
                </a:lnTo>
                <a:lnTo>
                  <a:pt x="1977" y="4175"/>
                </a:lnTo>
                <a:lnTo>
                  <a:pt x="1976" y="4158"/>
                </a:lnTo>
                <a:lnTo>
                  <a:pt x="1975" y="4150"/>
                </a:lnTo>
                <a:lnTo>
                  <a:pt x="1972" y="4141"/>
                </a:lnTo>
                <a:lnTo>
                  <a:pt x="1969" y="4134"/>
                </a:lnTo>
                <a:lnTo>
                  <a:pt x="1966" y="4125"/>
                </a:lnTo>
                <a:lnTo>
                  <a:pt x="1961" y="4117"/>
                </a:lnTo>
                <a:lnTo>
                  <a:pt x="1956" y="4109"/>
                </a:lnTo>
                <a:lnTo>
                  <a:pt x="1949" y="4100"/>
                </a:lnTo>
                <a:lnTo>
                  <a:pt x="1942" y="4092"/>
                </a:lnTo>
                <a:lnTo>
                  <a:pt x="1933" y="4084"/>
                </a:lnTo>
                <a:lnTo>
                  <a:pt x="1924" y="4078"/>
                </a:lnTo>
                <a:lnTo>
                  <a:pt x="1914" y="4072"/>
                </a:lnTo>
                <a:lnTo>
                  <a:pt x="1904" y="4068"/>
                </a:lnTo>
                <a:lnTo>
                  <a:pt x="1893" y="4064"/>
                </a:lnTo>
                <a:lnTo>
                  <a:pt x="1882" y="4062"/>
                </a:lnTo>
                <a:lnTo>
                  <a:pt x="1871" y="4061"/>
                </a:lnTo>
                <a:lnTo>
                  <a:pt x="1860" y="4060"/>
                </a:lnTo>
                <a:lnTo>
                  <a:pt x="1849" y="4061"/>
                </a:lnTo>
                <a:lnTo>
                  <a:pt x="1838" y="4062"/>
                </a:lnTo>
                <a:lnTo>
                  <a:pt x="1828" y="4065"/>
                </a:lnTo>
                <a:lnTo>
                  <a:pt x="1817" y="4070"/>
                </a:lnTo>
                <a:lnTo>
                  <a:pt x="1807" y="4074"/>
                </a:lnTo>
                <a:lnTo>
                  <a:pt x="1796" y="4081"/>
                </a:lnTo>
                <a:lnTo>
                  <a:pt x="391" y="5059"/>
                </a:lnTo>
                <a:lnTo>
                  <a:pt x="381" y="5067"/>
                </a:lnTo>
                <a:lnTo>
                  <a:pt x="374" y="5074"/>
                </a:lnTo>
                <a:lnTo>
                  <a:pt x="366" y="5083"/>
                </a:lnTo>
                <a:lnTo>
                  <a:pt x="359" y="5092"/>
                </a:lnTo>
                <a:lnTo>
                  <a:pt x="354" y="5102"/>
                </a:lnTo>
                <a:lnTo>
                  <a:pt x="350" y="5112"/>
                </a:lnTo>
                <a:lnTo>
                  <a:pt x="346" y="5122"/>
                </a:lnTo>
                <a:lnTo>
                  <a:pt x="343" y="5133"/>
                </a:lnTo>
                <a:lnTo>
                  <a:pt x="342" y="5144"/>
                </a:lnTo>
                <a:lnTo>
                  <a:pt x="342" y="5155"/>
                </a:lnTo>
                <a:lnTo>
                  <a:pt x="342" y="5166"/>
                </a:lnTo>
                <a:lnTo>
                  <a:pt x="344" y="5177"/>
                </a:lnTo>
                <a:lnTo>
                  <a:pt x="347" y="5188"/>
                </a:lnTo>
                <a:lnTo>
                  <a:pt x="351" y="5199"/>
                </a:lnTo>
                <a:lnTo>
                  <a:pt x="356" y="5208"/>
                </a:lnTo>
                <a:lnTo>
                  <a:pt x="363" y="5218"/>
                </a:lnTo>
                <a:lnTo>
                  <a:pt x="372" y="5229"/>
                </a:lnTo>
                <a:lnTo>
                  <a:pt x="381" y="5239"/>
                </a:lnTo>
                <a:lnTo>
                  <a:pt x="392" y="5248"/>
                </a:lnTo>
                <a:lnTo>
                  <a:pt x="405" y="5255"/>
                </a:lnTo>
                <a:lnTo>
                  <a:pt x="417" y="5260"/>
                </a:lnTo>
                <a:lnTo>
                  <a:pt x="430" y="5265"/>
                </a:lnTo>
                <a:lnTo>
                  <a:pt x="443" y="5267"/>
                </a:lnTo>
                <a:lnTo>
                  <a:pt x="456" y="5268"/>
                </a:lnTo>
                <a:lnTo>
                  <a:pt x="474" y="5267"/>
                </a:lnTo>
                <a:lnTo>
                  <a:pt x="490" y="5262"/>
                </a:lnTo>
                <a:lnTo>
                  <a:pt x="498" y="5259"/>
                </a:lnTo>
                <a:lnTo>
                  <a:pt x="506" y="5256"/>
                </a:lnTo>
                <a:lnTo>
                  <a:pt x="515" y="5251"/>
                </a:lnTo>
                <a:lnTo>
                  <a:pt x="521" y="5247"/>
                </a:lnTo>
                <a:lnTo>
                  <a:pt x="606" y="5189"/>
                </a:lnTo>
                <a:lnTo>
                  <a:pt x="669" y="5233"/>
                </a:lnTo>
                <a:lnTo>
                  <a:pt x="732" y="5276"/>
                </a:lnTo>
                <a:lnTo>
                  <a:pt x="797" y="5317"/>
                </a:lnTo>
                <a:lnTo>
                  <a:pt x="862" y="5357"/>
                </a:lnTo>
                <a:lnTo>
                  <a:pt x="860" y="5555"/>
                </a:lnTo>
                <a:lnTo>
                  <a:pt x="861" y="5761"/>
                </a:lnTo>
                <a:lnTo>
                  <a:pt x="863" y="5972"/>
                </a:lnTo>
                <a:lnTo>
                  <a:pt x="869" y="6192"/>
                </a:lnTo>
                <a:lnTo>
                  <a:pt x="1133" y="6184"/>
                </a:lnTo>
                <a:lnTo>
                  <a:pt x="1129" y="6007"/>
                </a:lnTo>
                <a:lnTo>
                  <a:pt x="1125" y="5834"/>
                </a:lnTo>
                <a:lnTo>
                  <a:pt x="1124" y="5666"/>
                </a:lnTo>
                <a:lnTo>
                  <a:pt x="1124" y="5503"/>
                </a:lnTo>
                <a:lnTo>
                  <a:pt x="1177" y="5530"/>
                </a:lnTo>
                <a:lnTo>
                  <a:pt x="1230" y="5555"/>
                </a:lnTo>
                <a:lnTo>
                  <a:pt x="1283" y="5579"/>
                </a:lnTo>
                <a:lnTo>
                  <a:pt x="1336" y="5603"/>
                </a:lnTo>
                <a:lnTo>
                  <a:pt x="1390" y="5627"/>
                </a:lnTo>
                <a:lnTo>
                  <a:pt x="1444" y="5649"/>
                </a:lnTo>
                <a:lnTo>
                  <a:pt x="1499" y="5671"/>
                </a:lnTo>
                <a:lnTo>
                  <a:pt x="1553" y="5691"/>
                </a:lnTo>
                <a:lnTo>
                  <a:pt x="1608" y="5711"/>
                </a:lnTo>
                <a:lnTo>
                  <a:pt x="1664" y="5730"/>
                </a:lnTo>
                <a:lnTo>
                  <a:pt x="1719" y="5748"/>
                </a:lnTo>
                <a:lnTo>
                  <a:pt x="1775" y="5765"/>
                </a:lnTo>
                <a:lnTo>
                  <a:pt x="1832" y="5782"/>
                </a:lnTo>
                <a:lnTo>
                  <a:pt x="1888" y="5797"/>
                </a:lnTo>
                <a:lnTo>
                  <a:pt x="1945" y="5812"/>
                </a:lnTo>
                <a:lnTo>
                  <a:pt x="2001" y="5827"/>
                </a:lnTo>
                <a:lnTo>
                  <a:pt x="2058" y="5840"/>
                </a:lnTo>
                <a:lnTo>
                  <a:pt x="2115" y="5852"/>
                </a:lnTo>
                <a:lnTo>
                  <a:pt x="2174" y="5863"/>
                </a:lnTo>
                <a:lnTo>
                  <a:pt x="2231" y="5874"/>
                </a:lnTo>
                <a:lnTo>
                  <a:pt x="2289" y="5884"/>
                </a:lnTo>
                <a:lnTo>
                  <a:pt x="2348" y="5893"/>
                </a:lnTo>
                <a:lnTo>
                  <a:pt x="2406" y="5902"/>
                </a:lnTo>
                <a:lnTo>
                  <a:pt x="2464" y="5908"/>
                </a:lnTo>
                <a:lnTo>
                  <a:pt x="2524" y="5915"/>
                </a:lnTo>
                <a:lnTo>
                  <a:pt x="2582" y="5920"/>
                </a:lnTo>
                <a:lnTo>
                  <a:pt x="2641" y="5926"/>
                </a:lnTo>
                <a:lnTo>
                  <a:pt x="2701" y="5929"/>
                </a:lnTo>
                <a:lnTo>
                  <a:pt x="2760" y="5932"/>
                </a:lnTo>
                <a:lnTo>
                  <a:pt x="2820" y="5935"/>
                </a:lnTo>
                <a:lnTo>
                  <a:pt x="2880" y="5936"/>
                </a:lnTo>
                <a:lnTo>
                  <a:pt x="2940" y="5936"/>
                </a:lnTo>
                <a:lnTo>
                  <a:pt x="3002" y="5936"/>
                </a:lnTo>
                <a:lnTo>
                  <a:pt x="3065" y="5935"/>
                </a:lnTo>
                <a:lnTo>
                  <a:pt x="3128" y="5932"/>
                </a:lnTo>
                <a:lnTo>
                  <a:pt x="3190" y="5928"/>
                </a:lnTo>
                <a:lnTo>
                  <a:pt x="3252" y="5925"/>
                </a:lnTo>
                <a:lnTo>
                  <a:pt x="3314" y="5919"/>
                </a:lnTo>
                <a:lnTo>
                  <a:pt x="3375" y="5913"/>
                </a:lnTo>
                <a:lnTo>
                  <a:pt x="3437" y="5906"/>
                </a:lnTo>
                <a:lnTo>
                  <a:pt x="3498" y="5897"/>
                </a:lnTo>
                <a:lnTo>
                  <a:pt x="3560" y="5888"/>
                </a:lnTo>
                <a:lnTo>
                  <a:pt x="3621" y="5878"/>
                </a:lnTo>
                <a:lnTo>
                  <a:pt x="3681" y="5867"/>
                </a:lnTo>
                <a:lnTo>
                  <a:pt x="3742" y="5856"/>
                </a:lnTo>
                <a:lnTo>
                  <a:pt x="3802" y="5843"/>
                </a:lnTo>
                <a:lnTo>
                  <a:pt x="3861" y="5830"/>
                </a:lnTo>
                <a:lnTo>
                  <a:pt x="3922" y="5816"/>
                </a:lnTo>
                <a:lnTo>
                  <a:pt x="3981" y="5800"/>
                </a:lnTo>
                <a:lnTo>
                  <a:pt x="4040" y="5784"/>
                </a:lnTo>
                <a:lnTo>
                  <a:pt x="4099" y="5766"/>
                </a:lnTo>
                <a:lnTo>
                  <a:pt x="4157" y="5749"/>
                </a:lnTo>
                <a:lnTo>
                  <a:pt x="4216" y="5729"/>
                </a:lnTo>
                <a:lnTo>
                  <a:pt x="4274" y="5709"/>
                </a:lnTo>
                <a:lnTo>
                  <a:pt x="4331" y="5688"/>
                </a:lnTo>
                <a:lnTo>
                  <a:pt x="4389" y="5666"/>
                </a:lnTo>
                <a:lnTo>
                  <a:pt x="4446" y="5644"/>
                </a:lnTo>
                <a:lnTo>
                  <a:pt x="4503" y="5620"/>
                </a:lnTo>
                <a:lnTo>
                  <a:pt x="4559" y="5596"/>
                </a:lnTo>
                <a:lnTo>
                  <a:pt x="4615" y="5570"/>
                </a:lnTo>
                <a:lnTo>
                  <a:pt x="4670" y="5545"/>
                </a:lnTo>
                <a:lnTo>
                  <a:pt x="4726" y="5518"/>
                </a:lnTo>
                <a:lnTo>
                  <a:pt x="4780" y="5490"/>
                </a:lnTo>
                <a:lnTo>
                  <a:pt x="4835" y="5460"/>
                </a:lnTo>
                <a:lnTo>
                  <a:pt x="4840" y="5635"/>
                </a:lnTo>
                <a:lnTo>
                  <a:pt x="4843" y="5814"/>
                </a:lnTo>
                <a:lnTo>
                  <a:pt x="4845" y="5997"/>
                </a:lnTo>
                <a:lnTo>
                  <a:pt x="4845" y="6184"/>
                </a:lnTo>
                <a:lnTo>
                  <a:pt x="5109" y="6184"/>
                </a:lnTo>
                <a:lnTo>
                  <a:pt x="5108" y="5955"/>
                </a:lnTo>
                <a:lnTo>
                  <a:pt x="5105" y="5734"/>
                </a:lnTo>
                <a:lnTo>
                  <a:pt x="5100" y="5519"/>
                </a:lnTo>
                <a:lnTo>
                  <a:pt x="5094" y="5310"/>
                </a:lnTo>
                <a:lnTo>
                  <a:pt x="5184" y="5250"/>
                </a:lnTo>
                <a:lnTo>
                  <a:pt x="5229" y="5219"/>
                </a:lnTo>
                <a:lnTo>
                  <a:pt x="5273" y="5189"/>
                </a:lnTo>
                <a:lnTo>
                  <a:pt x="5358" y="5247"/>
                </a:lnTo>
                <a:lnTo>
                  <a:pt x="5366" y="5251"/>
                </a:lnTo>
                <a:lnTo>
                  <a:pt x="5373" y="5256"/>
                </a:lnTo>
                <a:lnTo>
                  <a:pt x="5381" y="5259"/>
                </a:lnTo>
                <a:lnTo>
                  <a:pt x="5390" y="5262"/>
                </a:lnTo>
                <a:lnTo>
                  <a:pt x="5406" y="5267"/>
                </a:lnTo>
                <a:lnTo>
                  <a:pt x="5423" y="5268"/>
                </a:lnTo>
                <a:lnTo>
                  <a:pt x="5437" y="5267"/>
                </a:lnTo>
                <a:lnTo>
                  <a:pt x="5450" y="5265"/>
                </a:lnTo>
                <a:lnTo>
                  <a:pt x="5462" y="5260"/>
                </a:lnTo>
                <a:lnTo>
                  <a:pt x="5476" y="5255"/>
                </a:lnTo>
                <a:lnTo>
                  <a:pt x="5488" y="5248"/>
                </a:lnTo>
                <a:lnTo>
                  <a:pt x="5498" y="5239"/>
                </a:lnTo>
                <a:lnTo>
                  <a:pt x="5509" y="5229"/>
                </a:lnTo>
                <a:lnTo>
                  <a:pt x="5517" y="5218"/>
                </a:lnTo>
                <a:lnTo>
                  <a:pt x="5523" y="5208"/>
                </a:lnTo>
                <a:lnTo>
                  <a:pt x="5528" y="5199"/>
                </a:lnTo>
                <a:lnTo>
                  <a:pt x="5533" y="5188"/>
                </a:lnTo>
                <a:lnTo>
                  <a:pt x="5535" y="5177"/>
                </a:lnTo>
                <a:lnTo>
                  <a:pt x="5537" y="5166"/>
                </a:lnTo>
                <a:lnTo>
                  <a:pt x="5537" y="5155"/>
                </a:lnTo>
                <a:lnTo>
                  <a:pt x="5537" y="5144"/>
                </a:lnTo>
                <a:lnTo>
                  <a:pt x="5536" y="5133"/>
                </a:lnTo>
                <a:lnTo>
                  <a:pt x="5534" y="5122"/>
                </a:lnTo>
                <a:lnTo>
                  <a:pt x="5529" y="5112"/>
                </a:lnTo>
                <a:lnTo>
                  <a:pt x="5525" y="5102"/>
                </a:lnTo>
                <a:lnTo>
                  <a:pt x="5520" y="5092"/>
                </a:lnTo>
                <a:lnTo>
                  <a:pt x="5514" y="5083"/>
                </a:lnTo>
                <a:lnTo>
                  <a:pt x="5506" y="5074"/>
                </a:lnTo>
                <a:lnTo>
                  <a:pt x="5498" y="5067"/>
                </a:lnTo>
                <a:lnTo>
                  <a:pt x="5489" y="5059"/>
                </a:lnTo>
                <a:close/>
                <a:moveTo>
                  <a:pt x="866" y="5160"/>
                </a:moveTo>
                <a:lnTo>
                  <a:pt x="818" y="5139"/>
                </a:lnTo>
                <a:lnTo>
                  <a:pt x="746" y="5091"/>
                </a:lnTo>
                <a:lnTo>
                  <a:pt x="859" y="5013"/>
                </a:lnTo>
                <a:lnTo>
                  <a:pt x="871" y="5008"/>
                </a:lnTo>
                <a:lnTo>
                  <a:pt x="866" y="5160"/>
                </a:lnTo>
                <a:close/>
                <a:moveTo>
                  <a:pt x="2231" y="5093"/>
                </a:moveTo>
                <a:lnTo>
                  <a:pt x="1948" y="5208"/>
                </a:lnTo>
                <a:lnTo>
                  <a:pt x="1667" y="5090"/>
                </a:lnTo>
                <a:lnTo>
                  <a:pt x="1949" y="4974"/>
                </a:lnTo>
                <a:lnTo>
                  <a:pt x="2231" y="5093"/>
                </a:lnTo>
                <a:close/>
                <a:moveTo>
                  <a:pt x="2159" y="4888"/>
                </a:moveTo>
                <a:lnTo>
                  <a:pt x="2441" y="4773"/>
                </a:lnTo>
                <a:lnTo>
                  <a:pt x="2723" y="4892"/>
                </a:lnTo>
                <a:lnTo>
                  <a:pt x="2440" y="5007"/>
                </a:lnTo>
                <a:lnTo>
                  <a:pt x="2159" y="4888"/>
                </a:lnTo>
                <a:close/>
                <a:moveTo>
                  <a:pt x="2439" y="5181"/>
                </a:moveTo>
                <a:lnTo>
                  <a:pt x="2721" y="5300"/>
                </a:lnTo>
                <a:lnTo>
                  <a:pt x="2438" y="5415"/>
                </a:lnTo>
                <a:lnTo>
                  <a:pt x="2157" y="5296"/>
                </a:lnTo>
                <a:lnTo>
                  <a:pt x="2439" y="5181"/>
                </a:lnTo>
                <a:close/>
                <a:moveTo>
                  <a:pt x="2649" y="5095"/>
                </a:moveTo>
                <a:lnTo>
                  <a:pt x="2932" y="4980"/>
                </a:lnTo>
                <a:lnTo>
                  <a:pt x="3212" y="5098"/>
                </a:lnTo>
                <a:lnTo>
                  <a:pt x="2931" y="5214"/>
                </a:lnTo>
                <a:lnTo>
                  <a:pt x="2649" y="5095"/>
                </a:lnTo>
                <a:close/>
                <a:moveTo>
                  <a:pt x="3141" y="4895"/>
                </a:moveTo>
                <a:lnTo>
                  <a:pt x="3424" y="4779"/>
                </a:lnTo>
                <a:lnTo>
                  <a:pt x="3704" y="4898"/>
                </a:lnTo>
                <a:lnTo>
                  <a:pt x="3423" y="5014"/>
                </a:lnTo>
                <a:lnTo>
                  <a:pt x="3141" y="4895"/>
                </a:lnTo>
                <a:close/>
                <a:moveTo>
                  <a:pt x="3421" y="5186"/>
                </a:moveTo>
                <a:lnTo>
                  <a:pt x="3703" y="5305"/>
                </a:lnTo>
                <a:lnTo>
                  <a:pt x="3420" y="5421"/>
                </a:lnTo>
                <a:lnTo>
                  <a:pt x="3139" y="5302"/>
                </a:lnTo>
                <a:lnTo>
                  <a:pt x="3421" y="5186"/>
                </a:lnTo>
                <a:close/>
                <a:moveTo>
                  <a:pt x="3632" y="5101"/>
                </a:moveTo>
                <a:lnTo>
                  <a:pt x="3913" y="4986"/>
                </a:lnTo>
                <a:lnTo>
                  <a:pt x="4195" y="5105"/>
                </a:lnTo>
                <a:lnTo>
                  <a:pt x="3912" y="5219"/>
                </a:lnTo>
                <a:lnTo>
                  <a:pt x="3632" y="5101"/>
                </a:lnTo>
                <a:close/>
                <a:moveTo>
                  <a:pt x="4123" y="4900"/>
                </a:moveTo>
                <a:lnTo>
                  <a:pt x="4405" y="4785"/>
                </a:lnTo>
                <a:lnTo>
                  <a:pt x="4687" y="4904"/>
                </a:lnTo>
                <a:lnTo>
                  <a:pt x="4404" y="5019"/>
                </a:lnTo>
                <a:lnTo>
                  <a:pt x="4123" y="4900"/>
                </a:lnTo>
                <a:close/>
                <a:moveTo>
                  <a:pt x="4219" y="4455"/>
                </a:moveTo>
                <a:lnTo>
                  <a:pt x="4430" y="4601"/>
                </a:lnTo>
                <a:lnTo>
                  <a:pt x="4406" y="4611"/>
                </a:lnTo>
                <a:lnTo>
                  <a:pt x="4124" y="4492"/>
                </a:lnTo>
                <a:lnTo>
                  <a:pt x="4219" y="4455"/>
                </a:lnTo>
                <a:close/>
                <a:moveTo>
                  <a:pt x="4197" y="4697"/>
                </a:moveTo>
                <a:lnTo>
                  <a:pt x="3914" y="4812"/>
                </a:lnTo>
                <a:lnTo>
                  <a:pt x="3633" y="4694"/>
                </a:lnTo>
                <a:lnTo>
                  <a:pt x="3915" y="4578"/>
                </a:lnTo>
                <a:lnTo>
                  <a:pt x="4197" y="4697"/>
                </a:lnTo>
                <a:close/>
                <a:moveTo>
                  <a:pt x="3646" y="4465"/>
                </a:moveTo>
                <a:lnTo>
                  <a:pt x="3706" y="4490"/>
                </a:lnTo>
                <a:lnTo>
                  <a:pt x="3425" y="4606"/>
                </a:lnTo>
                <a:lnTo>
                  <a:pt x="3216" y="4518"/>
                </a:lnTo>
                <a:lnTo>
                  <a:pt x="3270" y="4513"/>
                </a:lnTo>
                <a:lnTo>
                  <a:pt x="3323" y="4509"/>
                </a:lnTo>
                <a:lnTo>
                  <a:pt x="3377" y="4503"/>
                </a:lnTo>
                <a:lnTo>
                  <a:pt x="3431" y="4497"/>
                </a:lnTo>
                <a:lnTo>
                  <a:pt x="3485" y="4490"/>
                </a:lnTo>
                <a:lnTo>
                  <a:pt x="3539" y="4482"/>
                </a:lnTo>
                <a:lnTo>
                  <a:pt x="3592" y="4474"/>
                </a:lnTo>
                <a:lnTo>
                  <a:pt x="3646" y="4465"/>
                </a:lnTo>
                <a:close/>
                <a:moveTo>
                  <a:pt x="2933" y="4573"/>
                </a:moveTo>
                <a:lnTo>
                  <a:pt x="3215" y="4691"/>
                </a:lnTo>
                <a:lnTo>
                  <a:pt x="2932" y="4806"/>
                </a:lnTo>
                <a:lnTo>
                  <a:pt x="2651" y="4688"/>
                </a:lnTo>
                <a:lnTo>
                  <a:pt x="2933" y="4573"/>
                </a:lnTo>
                <a:close/>
                <a:moveTo>
                  <a:pt x="2211" y="4460"/>
                </a:moveTo>
                <a:lnTo>
                  <a:pt x="2211" y="4460"/>
                </a:lnTo>
                <a:lnTo>
                  <a:pt x="2265" y="4470"/>
                </a:lnTo>
                <a:lnTo>
                  <a:pt x="2319" y="4479"/>
                </a:lnTo>
                <a:lnTo>
                  <a:pt x="2373" y="4487"/>
                </a:lnTo>
                <a:lnTo>
                  <a:pt x="2427" y="4494"/>
                </a:lnTo>
                <a:lnTo>
                  <a:pt x="2482" y="4501"/>
                </a:lnTo>
                <a:lnTo>
                  <a:pt x="2537" y="4507"/>
                </a:lnTo>
                <a:lnTo>
                  <a:pt x="2591" y="4512"/>
                </a:lnTo>
                <a:lnTo>
                  <a:pt x="2646" y="4516"/>
                </a:lnTo>
                <a:lnTo>
                  <a:pt x="2442" y="4600"/>
                </a:lnTo>
                <a:lnTo>
                  <a:pt x="2161" y="4481"/>
                </a:lnTo>
                <a:lnTo>
                  <a:pt x="2211" y="4460"/>
                </a:lnTo>
                <a:close/>
                <a:moveTo>
                  <a:pt x="1951" y="4567"/>
                </a:moveTo>
                <a:lnTo>
                  <a:pt x="2232" y="4685"/>
                </a:lnTo>
                <a:lnTo>
                  <a:pt x="1950" y="4800"/>
                </a:lnTo>
                <a:lnTo>
                  <a:pt x="1669" y="4682"/>
                </a:lnTo>
                <a:lnTo>
                  <a:pt x="1951" y="4567"/>
                </a:lnTo>
                <a:close/>
                <a:moveTo>
                  <a:pt x="1670" y="4448"/>
                </a:moveTo>
                <a:lnTo>
                  <a:pt x="1742" y="4479"/>
                </a:lnTo>
                <a:lnTo>
                  <a:pt x="1462" y="4594"/>
                </a:lnTo>
                <a:lnTo>
                  <a:pt x="1670" y="4448"/>
                </a:lnTo>
                <a:close/>
                <a:moveTo>
                  <a:pt x="1460" y="4767"/>
                </a:moveTo>
                <a:lnTo>
                  <a:pt x="1740" y="4886"/>
                </a:lnTo>
                <a:lnTo>
                  <a:pt x="1459" y="5002"/>
                </a:lnTo>
                <a:lnTo>
                  <a:pt x="1177" y="4883"/>
                </a:lnTo>
                <a:lnTo>
                  <a:pt x="1460" y="4767"/>
                </a:lnTo>
                <a:close/>
                <a:moveTo>
                  <a:pt x="1134" y="5038"/>
                </a:moveTo>
                <a:lnTo>
                  <a:pt x="1248" y="5087"/>
                </a:lnTo>
                <a:lnTo>
                  <a:pt x="1131" y="5135"/>
                </a:lnTo>
                <a:lnTo>
                  <a:pt x="1134" y="5038"/>
                </a:lnTo>
                <a:close/>
                <a:moveTo>
                  <a:pt x="1175" y="5290"/>
                </a:moveTo>
                <a:lnTo>
                  <a:pt x="1457" y="5175"/>
                </a:lnTo>
                <a:lnTo>
                  <a:pt x="1738" y="5294"/>
                </a:lnTo>
                <a:lnTo>
                  <a:pt x="1456" y="5409"/>
                </a:lnTo>
                <a:lnTo>
                  <a:pt x="1175" y="5290"/>
                </a:lnTo>
                <a:close/>
                <a:moveTo>
                  <a:pt x="1665" y="5497"/>
                </a:moveTo>
                <a:lnTo>
                  <a:pt x="1947" y="5382"/>
                </a:lnTo>
                <a:lnTo>
                  <a:pt x="2229" y="5500"/>
                </a:lnTo>
                <a:lnTo>
                  <a:pt x="1946" y="5616"/>
                </a:lnTo>
                <a:lnTo>
                  <a:pt x="1665" y="5497"/>
                </a:lnTo>
                <a:close/>
                <a:moveTo>
                  <a:pt x="2590" y="5760"/>
                </a:moveTo>
                <a:lnTo>
                  <a:pt x="2590" y="5760"/>
                </a:lnTo>
                <a:lnTo>
                  <a:pt x="2537" y="5754"/>
                </a:lnTo>
                <a:lnTo>
                  <a:pt x="2483" y="5749"/>
                </a:lnTo>
                <a:lnTo>
                  <a:pt x="2430" y="5742"/>
                </a:lnTo>
                <a:lnTo>
                  <a:pt x="2377" y="5735"/>
                </a:lnTo>
                <a:lnTo>
                  <a:pt x="2324" y="5727"/>
                </a:lnTo>
                <a:lnTo>
                  <a:pt x="2272" y="5719"/>
                </a:lnTo>
                <a:lnTo>
                  <a:pt x="2220" y="5709"/>
                </a:lnTo>
                <a:lnTo>
                  <a:pt x="2167" y="5699"/>
                </a:lnTo>
                <a:lnTo>
                  <a:pt x="2438" y="5588"/>
                </a:lnTo>
                <a:lnTo>
                  <a:pt x="2718" y="5707"/>
                </a:lnTo>
                <a:lnTo>
                  <a:pt x="2590" y="5760"/>
                </a:lnTo>
                <a:close/>
                <a:moveTo>
                  <a:pt x="2929" y="5622"/>
                </a:moveTo>
                <a:lnTo>
                  <a:pt x="2647" y="5503"/>
                </a:lnTo>
                <a:lnTo>
                  <a:pt x="2930" y="5388"/>
                </a:lnTo>
                <a:lnTo>
                  <a:pt x="3210" y="5507"/>
                </a:lnTo>
                <a:lnTo>
                  <a:pt x="2929" y="5622"/>
                </a:lnTo>
                <a:close/>
                <a:moveTo>
                  <a:pt x="3262" y="5763"/>
                </a:moveTo>
                <a:lnTo>
                  <a:pt x="3138" y="5710"/>
                </a:lnTo>
                <a:lnTo>
                  <a:pt x="3419" y="5595"/>
                </a:lnTo>
                <a:lnTo>
                  <a:pt x="3681" y="5705"/>
                </a:lnTo>
                <a:lnTo>
                  <a:pt x="3629" y="5715"/>
                </a:lnTo>
                <a:lnTo>
                  <a:pt x="3577" y="5723"/>
                </a:lnTo>
                <a:lnTo>
                  <a:pt x="3525" y="5731"/>
                </a:lnTo>
                <a:lnTo>
                  <a:pt x="3472" y="5739"/>
                </a:lnTo>
                <a:lnTo>
                  <a:pt x="3420" y="5746"/>
                </a:lnTo>
                <a:lnTo>
                  <a:pt x="3367" y="5752"/>
                </a:lnTo>
                <a:lnTo>
                  <a:pt x="3315" y="5757"/>
                </a:lnTo>
                <a:lnTo>
                  <a:pt x="3262" y="5763"/>
                </a:lnTo>
                <a:close/>
                <a:moveTo>
                  <a:pt x="3910" y="5628"/>
                </a:moveTo>
                <a:lnTo>
                  <a:pt x="3629" y="5509"/>
                </a:lnTo>
                <a:lnTo>
                  <a:pt x="3911" y="5393"/>
                </a:lnTo>
                <a:lnTo>
                  <a:pt x="4193" y="5512"/>
                </a:lnTo>
                <a:lnTo>
                  <a:pt x="3910" y="5628"/>
                </a:lnTo>
                <a:close/>
                <a:moveTo>
                  <a:pt x="4403" y="5426"/>
                </a:moveTo>
                <a:lnTo>
                  <a:pt x="4121" y="5307"/>
                </a:lnTo>
                <a:lnTo>
                  <a:pt x="4404" y="5193"/>
                </a:lnTo>
                <a:lnTo>
                  <a:pt x="4684" y="5312"/>
                </a:lnTo>
                <a:lnTo>
                  <a:pt x="4403" y="5426"/>
                </a:lnTo>
                <a:close/>
                <a:moveTo>
                  <a:pt x="4613" y="5107"/>
                </a:moveTo>
                <a:lnTo>
                  <a:pt x="4818" y="5024"/>
                </a:lnTo>
                <a:lnTo>
                  <a:pt x="4826" y="5196"/>
                </a:lnTo>
                <a:lnTo>
                  <a:pt x="4613" y="5107"/>
                </a:lnTo>
                <a:close/>
                <a:moveTo>
                  <a:pt x="5086" y="5123"/>
                </a:moveTo>
                <a:lnTo>
                  <a:pt x="5086" y="5123"/>
                </a:lnTo>
                <a:lnTo>
                  <a:pt x="5084" y="5072"/>
                </a:lnTo>
                <a:lnTo>
                  <a:pt x="5132" y="5092"/>
                </a:lnTo>
                <a:lnTo>
                  <a:pt x="5086" y="5123"/>
                </a:lnTo>
                <a:close/>
                <a:moveTo>
                  <a:pt x="2811" y="2582"/>
                </a:moveTo>
                <a:lnTo>
                  <a:pt x="2811" y="2582"/>
                </a:lnTo>
                <a:lnTo>
                  <a:pt x="2842" y="2543"/>
                </a:lnTo>
                <a:lnTo>
                  <a:pt x="2875" y="2503"/>
                </a:lnTo>
                <a:lnTo>
                  <a:pt x="2909" y="2465"/>
                </a:lnTo>
                <a:lnTo>
                  <a:pt x="2946" y="2426"/>
                </a:lnTo>
                <a:lnTo>
                  <a:pt x="2963" y="2474"/>
                </a:lnTo>
                <a:lnTo>
                  <a:pt x="2977" y="2522"/>
                </a:lnTo>
                <a:lnTo>
                  <a:pt x="2989" y="2571"/>
                </a:lnTo>
                <a:lnTo>
                  <a:pt x="2999" y="2621"/>
                </a:lnTo>
                <a:lnTo>
                  <a:pt x="3007" y="2672"/>
                </a:lnTo>
                <a:lnTo>
                  <a:pt x="3012" y="2722"/>
                </a:lnTo>
                <a:lnTo>
                  <a:pt x="3013" y="2747"/>
                </a:lnTo>
                <a:lnTo>
                  <a:pt x="3014" y="2773"/>
                </a:lnTo>
                <a:lnTo>
                  <a:pt x="3015" y="2799"/>
                </a:lnTo>
                <a:lnTo>
                  <a:pt x="3014" y="2824"/>
                </a:lnTo>
                <a:lnTo>
                  <a:pt x="3006" y="2807"/>
                </a:lnTo>
                <a:lnTo>
                  <a:pt x="2997" y="2789"/>
                </a:lnTo>
                <a:lnTo>
                  <a:pt x="2987" y="2772"/>
                </a:lnTo>
                <a:lnTo>
                  <a:pt x="2976" y="2755"/>
                </a:lnTo>
                <a:lnTo>
                  <a:pt x="2965" y="2740"/>
                </a:lnTo>
                <a:lnTo>
                  <a:pt x="2954" y="2723"/>
                </a:lnTo>
                <a:lnTo>
                  <a:pt x="2929" y="2694"/>
                </a:lnTo>
                <a:lnTo>
                  <a:pt x="2902" y="2664"/>
                </a:lnTo>
                <a:lnTo>
                  <a:pt x="2873" y="2636"/>
                </a:lnTo>
                <a:lnTo>
                  <a:pt x="2843" y="2609"/>
                </a:lnTo>
                <a:lnTo>
                  <a:pt x="2811" y="2582"/>
                </a:lnTo>
                <a:close/>
                <a:moveTo>
                  <a:pt x="830" y="3024"/>
                </a:moveTo>
                <a:lnTo>
                  <a:pt x="830" y="3024"/>
                </a:lnTo>
                <a:lnTo>
                  <a:pt x="842" y="2998"/>
                </a:lnTo>
                <a:lnTo>
                  <a:pt x="857" y="2972"/>
                </a:lnTo>
                <a:lnTo>
                  <a:pt x="872" y="2947"/>
                </a:lnTo>
                <a:lnTo>
                  <a:pt x="888" y="2920"/>
                </a:lnTo>
                <a:lnTo>
                  <a:pt x="905" y="2894"/>
                </a:lnTo>
                <a:lnTo>
                  <a:pt x="923" y="2866"/>
                </a:lnTo>
                <a:lnTo>
                  <a:pt x="962" y="2812"/>
                </a:lnTo>
                <a:lnTo>
                  <a:pt x="1004" y="2757"/>
                </a:lnTo>
                <a:lnTo>
                  <a:pt x="1047" y="2703"/>
                </a:lnTo>
                <a:lnTo>
                  <a:pt x="1093" y="2648"/>
                </a:lnTo>
                <a:lnTo>
                  <a:pt x="1140" y="2595"/>
                </a:lnTo>
                <a:lnTo>
                  <a:pt x="1231" y="2490"/>
                </a:lnTo>
                <a:lnTo>
                  <a:pt x="1318" y="2390"/>
                </a:lnTo>
                <a:lnTo>
                  <a:pt x="1357" y="2343"/>
                </a:lnTo>
                <a:lnTo>
                  <a:pt x="1394" y="2298"/>
                </a:lnTo>
                <a:lnTo>
                  <a:pt x="1426" y="2256"/>
                </a:lnTo>
                <a:lnTo>
                  <a:pt x="1453" y="2216"/>
                </a:lnTo>
                <a:lnTo>
                  <a:pt x="1544" y="2075"/>
                </a:lnTo>
                <a:lnTo>
                  <a:pt x="1614" y="1971"/>
                </a:lnTo>
                <a:lnTo>
                  <a:pt x="1643" y="1927"/>
                </a:lnTo>
                <a:lnTo>
                  <a:pt x="1672" y="1886"/>
                </a:lnTo>
                <a:lnTo>
                  <a:pt x="1701" y="1846"/>
                </a:lnTo>
                <a:lnTo>
                  <a:pt x="1731" y="1806"/>
                </a:lnTo>
                <a:lnTo>
                  <a:pt x="1719" y="1846"/>
                </a:lnTo>
                <a:lnTo>
                  <a:pt x="1709" y="1886"/>
                </a:lnTo>
                <a:lnTo>
                  <a:pt x="1701" y="1925"/>
                </a:lnTo>
                <a:lnTo>
                  <a:pt x="1692" y="1963"/>
                </a:lnTo>
                <a:lnTo>
                  <a:pt x="1685" y="2002"/>
                </a:lnTo>
                <a:lnTo>
                  <a:pt x="1680" y="2039"/>
                </a:lnTo>
                <a:lnTo>
                  <a:pt x="1675" y="2076"/>
                </a:lnTo>
                <a:lnTo>
                  <a:pt x="1672" y="2113"/>
                </a:lnTo>
                <a:lnTo>
                  <a:pt x="1670" y="2149"/>
                </a:lnTo>
                <a:lnTo>
                  <a:pt x="1669" y="2185"/>
                </a:lnTo>
                <a:lnTo>
                  <a:pt x="1668" y="2221"/>
                </a:lnTo>
                <a:lnTo>
                  <a:pt x="1669" y="2256"/>
                </a:lnTo>
                <a:lnTo>
                  <a:pt x="1670" y="2290"/>
                </a:lnTo>
                <a:lnTo>
                  <a:pt x="1672" y="2324"/>
                </a:lnTo>
                <a:lnTo>
                  <a:pt x="1674" y="2358"/>
                </a:lnTo>
                <a:lnTo>
                  <a:pt x="1679" y="2391"/>
                </a:lnTo>
                <a:lnTo>
                  <a:pt x="1682" y="2425"/>
                </a:lnTo>
                <a:lnTo>
                  <a:pt x="1687" y="2457"/>
                </a:lnTo>
                <a:lnTo>
                  <a:pt x="1698" y="2522"/>
                </a:lnTo>
                <a:lnTo>
                  <a:pt x="1713" y="2586"/>
                </a:lnTo>
                <a:lnTo>
                  <a:pt x="1728" y="2650"/>
                </a:lnTo>
                <a:lnTo>
                  <a:pt x="1745" y="2711"/>
                </a:lnTo>
                <a:lnTo>
                  <a:pt x="1763" y="2773"/>
                </a:lnTo>
                <a:lnTo>
                  <a:pt x="1782" y="2833"/>
                </a:lnTo>
                <a:lnTo>
                  <a:pt x="1801" y="2894"/>
                </a:lnTo>
                <a:lnTo>
                  <a:pt x="1839" y="3013"/>
                </a:lnTo>
                <a:lnTo>
                  <a:pt x="1859" y="3072"/>
                </a:lnTo>
                <a:lnTo>
                  <a:pt x="1877" y="3133"/>
                </a:lnTo>
                <a:lnTo>
                  <a:pt x="1893" y="3192"/>
                </a:lnTo>
                <a:lnTo>
                  <a:pt x="1909" y="3251"/>
                </a:lnTo>
                <a:lnTo>
                  <a:pt x="1922" y="3312"/>
                </a:lnTo>
                <a:lnTo>
                  <a:pt x="1934" y="3372"/>
                </a:lnTo>
                <a:lnTo>
                  <a:pt x="1938" y="3403"/>
                </a:lnTo>
                <a:lnTo>
                  <a:pt x="1943" y="3434"/>
                </a:lnTo>
                <a:lnTo>
                  <a:pt x="1946" y="3465"/>
                </a:lnTo>
                <a:lnTo>
                  <a:pt x="1949" y="3497"/>
                </a:lnTo>
                <a:lnTo>
                  <a:pt x="1951" y="3527"/>
                </a:lnTo>
                <a:lnTo>
                  <a:pt x="1953" y="3559"/>
                </a:lnTo>
                <a:lnTo>
                  <a:pt x="1953" y="3591"/>
                </a:lnTo>
                <a:lnTo>
                  <a:pt x="1953" y="3623"/>
                </a:lnTo>
                <a:lnTo>
                  <a:pt x="1950" y="3655"/>
                </a:lnTo>
                <a:lnTo>
                  <a:pt x="1948" y="3688"/>
                </a:lnTo>
                <a:lnTo>
                  <a:pt x="1945" y="3721"/>
                </a:lnTo>
                <a:lnTo>
                  <a:pt x="1940" y="3754"/>
                </a:lnTo>
                <a:lnTo>
                  <a:pt x="1935" y="3788"/>
                </a:lnTo>
                <a:lnTo>
                  <a:pt x="1927" y="3822"/>
                </a:lnTo>
                <a:lnTo>
                  <a:pt x="1920" y="3856"/>
                </a:lnTo>
                <a:lnTo>
                  <a:pt x="1911" y="3891"/>
                </a:lnTo>
                <a:lnTo>
                  <a:pt x="1955" y="3804"/>
                </a:lnTo>
                <a:lnTo>
                  <a:pt x="1975" y="3762"/>
                </a:lnTo>
                <a:lnTo>
                  <a:pt x="1994" y="3719"/>
                </a:lnTo>
                <a:lnTo>
                  <a:pt x="2012" y="3677"/>
                </a:lnTo>
                <a:lnTo>
                  <a:pt x="2030" y="3636"/>
                </a:lnTo>
                <a:lnTo>
                  <a:pt x="2046" y="3596"/>
                </a:lnTo>
                <a:lnTo>
                  <a:pt x="2063" y="3555"/>
                </a:lnTo>
                <a:lnTo>
                  <a:pt x="2077" y="3515"/>
                </a:lnTo>
                <a:lnTo>
                  <a:pt x="2091" y="3476"/>
                </a:lnTo>
                <a:lnTo>
                  <a:pt x="2104" y="3437"/>
                </a:lnTo>
                <a:lnTo>
                  <a:pt x="2117" y="3399"/>
                </a:lnTo>
                <a:lnTo>
                  <a:pt x="2128" y="3361"/>
                </a:lnTo>
                <a:lnTo>
                  <a:pt x="2139" y="3323"/>
                </a:lnTo>
                <a:lnTo>
                  <a:pt x="2147" y="3287"/>
                </a:lnTo>
                <a:lnTo>
                  <a:pt x="2157" y="3249"/>
                </a:lnTo>
                <a:lnTo>
                  <a:pt x="2173" y="3178"/>
                </a:lnTo>
                <a:lnTo>
                  <a:pt x="2185" y="3106"/>
                </a:lnTo>
                <a:lnTo>
                  <a:pt x="2195" y="3037"/>
                </a:lnTo>
                <a:lnTo>
                  <a:pt x="2202" y="2970"/>
                </a:lnTo>
                <a:lnTo>
                  <a:pt x="2207" y="2903"/>
                </a:lnTo>
                <a:lnTo>
                  <a:pt x="2209" y="2838"/>
                </a:lnTo>
                <a:lnTo>
                  <a:pt x="2208" y="2774"/>
                </a:lnTo>
                <a:lnTo>
                  <a:pt x="2206" y="2711"/>
                </a:lnTo>
                <a:lnTo>
                  <a:pt x="2201" y="2651"/>
                </a:lnTo>
                <a:lnTo>
                  <a:pt x="2195" y="2590"/>
                </a:lnTo>
                <a:lnTo>
                  <a:pt x="2186" y="2531"/>
                </a:lnTo>
                <a:lnTo>
                  <a:pt x="2175" y="2472"/>
                </a:lnTo>
                <a:lnTo>
                  <a:pt x="2163" y="2415"/>
                </a:lnTo>
                <a:lnTo>
                  <a:pt x="2150" y="2358"/>
                </a:lnTo>
                <a:lnTo>
                  <a:pt x="2134" y="2303"/>
                </a:lnTo>
                <a:lnTo>
                  <a:pt x="2118" y="2248"/>
                </a:lnTo>
                <a:lnTo>
                  <a:pt x="2100" y="2193"/>
                </a:lnTo>
                <a:lnTo>
                  <a:pt x="2081" y="2139"/>
                </a:lnTo>
                <a:lnTo>
                  <a:pt x="2062" y="2086"/>
                </a:lnTo>
                <a:lnTo>
                  <a:pt x="2041" y="2033"/>
                </a:lnTo>
                <a:lnTo>
                  <a:pt x="2020" y="1982"/>
                </a:lnTo>
                <a:lnTo>
                  <a:pt x="1998" y="1930"/>
                </a:lnTo>
                <a:lnTo>
                  <a:pt x="1953" y="1827"/>
                </a:lnTo>
                <a:lnTo>
                  <a:pt x="1972" y="1860"/>
                </a:lnTo>
                <a:lnTo>
                  <a:pt x="1993" y="1890"/>
                </a:lnTo>
                <a:lnTo>
                  <a:pt x="2015" y="1920"/>
                </a:lnTo>
                <a:lnTo>
                  <a:pt x="2036" y="1950"/>
                </a:lnTo>
                <a:lnTo>
                  <a:pt x="2058" y="1978"/>
                </a:lnTo>
                <a:lnTo>
                  <a:pt x="2080" y="2005"/>
                </a:lnTo>
                <a:lnTo>
                  <a:pt x="2103" y="2031"/>
                </a:lnTo>
                <a:lnTo>
                  <a:pt x="2126" y="2057"/>
                </a:lnTo>
                <a:lnTo>
                  <a:pt x="2148" y="2082"/>
                </a:lnTo>
                <a:lnTo>
                  <a:pt x="2172" y="2105"/>
                </a:lnTo>
                <a:lnTo>
                  <a:pt x="2219" y="2150"/>
                </a:lnTo>
                <a:lnTo>
                  <a:pt x="2266" y="2193"/>
                </a:lnTo>
                <a:lnTo>
                  <a:pt x="2313" y="2233"/>
                </a:lnTo>
                <a:lnTo>
                  <a:pt x="2327" y="2173"/>
                </a:lnTo>
                <a:lnTo>
                  <a:pt x="2341" y="2116"/>
                </a:lnTo>
                <a:lnTo>
                  <a:pt x="2356" y="2060"/>
                </a:lnTo>
                <a:lnTo>
                  <a:pt x="2373" y="2006"/>
                </a:lnTo>
                <a:lnTo>
                  <a:pt x="2390" y="1953"/>
                </a:lnTo>
                <a:lnTo>
                  <a:pt x="2409" y="1901"/>
                </a:lnTo>
                <a:lnTo>
                  <a:pt x="2430" y="1851"/>
                </a:lnTo>
                <a:lnTo>
                  <a:pt x="2451" y="1802"/>
                </a:lnTo>
                <a:lnTo>
                  <a:pt x="2423" y="1785"/>
                </a:lnTo>
                <a:lnTo>
                  <a:pt x="2396" y="1767"/>
                </a:lnTo>
                <a:lnTo>
                  <a:pt x="2368" y="1752"/>
                </a:lnTo>
                <a:lnTo>
                  <a:pt x="2340" y="1736"/>
                </a:lnTo>
                <a:lnTo>
                  <a:pt x="2311" y="1722"/>
                </a:lnTo>
                <a:lnTo>
                  <a:pt x="2283" y="1709"/>
                </a:lnTo>
                <a:lnTo>
                  <a:pt x="2254" y="1697"/>
                </a:lnTo>
                <a:lnTo>
                  <a:pt x="2225" y="1686"/>
                </a:lnTo>
                <a:lnTo>
                  <a:pt x="2196" y="1676"/>
                </a:lnTo>
                <a:lnTo>
                  <a:pt x="2167" y="1667"/>
                </a:lnTo>
                <a:lnTo>
                  <a:pt x="2139" y="1658"/>
                </a:lnTo>
                <a:lnTo>
                  <a:pt x="2109" y="1652"/>
                </a:lnTo>
                <a:lnTo>
                  <a:pt x="2080" y="1646"/>
                </a:lnTo>
                <a:lnTo>
                  <a:pt x="2052" y="1642"/>
                </a:lnTo>
                <a:lnTo>
                  <a:pt x="2023" y="1639"/>
                </a:lnTo>
                <a:lnTo>
                  <a:pt x="1994" y="1636"/>
                </a:lnTo>
                <a:lnTo>
                  <a:pt x="2013" y="1639"/>
                </a:lnTo>
                <a:lnTo>
                  <a:pt x="2033" y="1641"/>
                </a:lnTo>
                <a:lnTo>
                  <a:pt x="2071" y="1642"/>
                </a:lnTo>
                <a:lnTo>
                  <a:pt x="2111" y="1642"/>
                </a:lnTo>
                <a:lnTo>
                  <a:pt x="2150" y="1639"/>
                </a:lnTo>
                <a:lnTo>
                  <a:pt x="2189" y="1634"/>
                </a:lnTo>
                <a:lnTo>
                  <a:pt x="2229" y="1628"/>
                </a:lnTo>
                <a:lnTo>
                  <a:pt x="2268" y="1620"/>
                </a:lnTo>
                <a:lnTo>
                  <a:pt x="2308" y="1611"/>
                </a:lnTo>
                <a:lnTo>
                  <a:pt x="2346" y="1600"/>
                </a:lnTo>
                <a:lnTo>
                  <a:pt x="2386" y="1589"/>
                </a:lnTo>
                <a:lnTo>
                  <a:pt x="2465" y="1564"/>
                </a:lnTo>
                <a:lnTo>
                  <a:pt x="2620" y="1511"/>
                </a:lnTo>
                <a:lnTo>
                  <a:pt x="2649" y="1475"/>
                </a:lnTo>
                <a:lnTo>
                  <a:pt x="2678" y="1438"/>
                </a:lnTo>
                <a:lnTo>
                  <a:pt x="2706" y="1403"/>
                </a:lnTo>
                <a:lnTo>
                  <a:pt x="2737" y="1370"/>
                </a:lnTo>
                <a:lnTo>
                  <a:pt x="2767" y="1337"/>
                </a:lnTo>
                <a:lnTo>
                  <a:pt x="2799" y="1305"/>
                </a:lnTo>
                <a:lnTo>
                  <a:pt x="2831" y="1276"/>
                </a:lnTo>
                <a:lnTo>
                  <a:pt x="2862" y="1246"/>
                </a:lnTo>
                <a:lnTo>
                  <a:pt x="2836" y="1238"/>
                </a:lnTo>
                <a:lnTo>
                  <a:pt x="2809" y="1232"/>
                </a:lnTo>
                <a:lnTo>
                  <a:pt x="2781" y="1226"/>
                </a:lnTo>
                <a:lnTo>
                  <a:pt x="2752" y="1222"/>
                </a:lnTo>
                <a:lnTo>
                  <a:pt x="2723" y="1217"/>
                </a:lnTo>
                <a:lnTo>
                  <a:pt x="2694" y="1214"/>
                </a:lnTo>
                <a:lnTo>
                  <a:pt x="2664" y="1211"/>
                </a:lnTo>
                <a:lnTo>
                  <a:pt x="2634" y="1210"/>
                </a:lnTo>
                <a:lnTo>
                  <a:pt x="2604" y="1208"/>
                </a:lnTo>
                <a:lnTo>
                  <a:pt x="2573" y="1210"/>
                </a:lnTo>
                <a:lnTo>
                  <a:pt x="2542" y="1211"/>
                </a:lnTo>
                <a:lnTo>
                  <a:pt x="2512" y="1213"/>
                </a:lnTo>
                <a:lnTo>
                  <a:pt x="2480" y="1216"/>
                </a:lnTo>
                <a:lnTo>
                  <a:pt x="2449" y="1221"/>
                </a:lnTo>
                <a:lnTo>
                  <a:pt x="2418" y="1226"/>
                </a:lnTo>
                <a:lnTo>
                  <a:pt x="2387" y="1233"/>
                </a:lnTo>
                <a:lnTo>
                  <a:pt x="2356" y="1240"/>
                </a:lnTo>
                <a:lnTo>
                  <a:pt x="2326" y="1249"/>
                </a:lnTo>
                <a:lnTo>
                  <a:pt x="2295" y="1259"/>
                </a:lnTo>
                <a:lnTo>
                  <a:pt x="2265" y="1270"/>
                </a:lnTo>
                <a:lnTo>
                  <a:pt x="2235" y="1282"/>
                </a:lnTo>
                <a:lnTo>
                  <a:pt x="2206" y="1295"/>
                </a:lnTo>
                <a:lnTo>
                  <a:pt x="2177" y="1311"/>
                </a:lnTo>
                <a:lnTo>
                  <a:pt x="2148" y="1327"/>
                </a:lnTo>
                <a:lnTo>
                  <a:pt x="2121" y="1344"/>
                </a:lnTo>
                <a:lnTo>
                  <a:pt x="2093" y="1364"/>
                </a:lnTo>
                <a:lnTo>
                  <a:pt x="2067" y="1383"/>
                </a:lnTo>
                <a:lnTo>
                  <a:pt x="2041" y="1404"/>
                </a:lnTo>
                <a:lnTo>
                  <a:pt x="2015" y="1427"/>
                </a:lnTo>
                <a:lnTo>
                  <a:pt x="1991" y="1453"/>
                </a:lnTo>
                <a:lnTo>
                  <a:pt x="1968" y="1478"/>
                </a:lnTo>
                <a:lnTo>
                  <a:pt x="1945" y="1505"/>
                </a:lnTo>
                <a:lnTo>
                  <a:pt x="1959" y="1475"/>
                </a:lnTo>
                <a:lnTo>
                  <a:pt x="1972" y="1444"/>
                </a:lnTo>
                <a:lnTo>
                  <a:pt x="1982" y="1414"/>
                </a:lnTo>
                <a:lnTo>
                  <a:pt x="1991" y="1384"/>
                </a:lnTo>
                <a:lnTo>
                  <a:pt x="1998" y="1355"/>
                </a:lnTo>
                <a:lnTo>
                  <a:pt x="2002" y="1326"/>
                </a:lnTo>
                <a:lnTo>
                  <a:pt x="2005" y="1298"/>
                </a:lnTo>
                <a:lnTo>
                  <a:pt x="2007" y="1269"/>
                </a:lnTo>
                <a:lnTo>
                  <a:pt x="2007" y="1241"/>
                </a:lnTo>
                <a:lnTo>
                  <a:pt x="2005" y="1213"/>
                </a:lnTo>
                <a:lnTo>
                  <a:pt x="2003" y="1185"/>
                </a:lnTo>
                <a:lnTo>
                  <a:pt x="1999" y="1159"/>
                </a:lnTo>
                <a:lnTo>
                  <a:pt x="1993" y="1131"/>
                </a:lnTo>
                <a:lnTo>
                  <a:pt x="1987" y="1105"/>
                </a:lnTo>
                <a:lnTo>
                  <a:pt x="1980" y="1079"/>
                </a:lnTo>
                <a:lnTo>
                  <a:pt x="1971" y="1052"/>
                </a:lnTo>
                <a:lnTo>
                  <a:pt x="1963" y="1026"/>
                </a:lnTo>
                <a:lnTo>
                  <a:pt x="1954" y="1000"/>
                </a:lnTo>
                <a:lnTo>
                  <a:pt x="1933" y="950"/>
                </a:lnTo>
                <a:lnTo>
                  <a:pt x="1910" y="900"/>
                </a:lnTo>
                <a:lnTo>
                  <a:pt x="1887" y="851"/>
                </a:lnTo>
                <a:lnTo>
                  <a:pt x="1840" y="755"/>
                </a:lnTo>
                <a:lnTo>
                  <a:pt x="1818" y="708"/>
                </a:lnTo>
                <a:lnTo>
                  <a:pt x="1799" y="661"/>
                </a:lnTo>
                <a:lnTo>
                  <a:pt x="1783" y="680"/>
                </a:lnTo>
                <a:lnTo>
                  <a:pt x="1770" y="700"/>
                </a:lnTo>
                <a:lnTo>
                  <a:pt x="1756" y="721"/>
                </a:lnTo>
                <a:lnTo>
                  <a:pt x="1744" y="741"/>
                </a:lnTo>
                <a:lnTo>
                  <a:pt x="1731" y="762"/>
                </a:lnTo>
                <a:lnTo>
                  <a:pt x="1720" y="783"/>
                </a:lnTo>
                <a:lnTo>
                  <a:pt x="1709" y="805"/>
                </a:lnTo>
                <a:lnTo>
                  <a:pt x="1700" y="826"/>
                </a:lnTo>
                <a:lnTo>
                  <a:pt x="1691" y="848"/>
                </a:lnTo>
                <a:lnTo>
                  <a:pt x="1682" y="870"/>
                </a:lnTo>
                <a:lnTo>
                  <a:pt x="1674" y="892"/>
                </a:lnTo>
                <a:lnTo>
                  <a:pt x="1668" y="914"/>
                </a:lnTo>
                <a:lnTo>
                  <a:pt x="1661" y="937"/>
                </a:lnTo>
                <a:lnTo>
                  <a:pt x="1656" y="960"/>
                </a:lnTo>
                <a:lnTo>
                  <a:pt x="1651" y="983"/>
                </a:lnTo>
                <a:lnTo>
                  <a:pt x="1647" y="1006"/>
                </a:lnTo>
                <a:lnTo>
                  <a:pt x="1642" y="1029"/>
                </a:lnTo>
                <a:lnTo>
                  <a:pt x="1640" y="1052"/>
                </a:lnTo>
                <a:lnTo>
                  <a:pt x="1638" y="1076"/>
                </a:lnTo>
                <a:lnTo>
                  <a:pt x="1636" y="1101"/>
                </a:lnTo>
                <a:lnTo>
                  <a:pt x="1635" y="1125"/>
                </a:lnTo>
                <a:lnTo>
                  <a:pt x="1635" y="1149"/>
                </a:lnTo>
                <a:lnTo>
                  <a:pt x="1636" y="1198"/>
                </a:lnTo>
                <a:lnTo>
                  <a:pt x="1640" y="1248"/>
                </a:lnTo>
                <a:lnTo>
                  <a:pt x="1647" y="1299"/>
                </a:lnTo>
                <a:lnTo>
                  <a:pt x="1656" y="1349"/>
                </a:lnTo>
                <a:lnTo>
                  <a:pt x="1668" y="1401"/>
                </a:lnTo>
                <a:lnTo>
                  <a:pt x="1640" y="1365"/>
                </a:lnTo>
                <a:lnTo>
                  <a:pt x="1613" y="1329"/>
                </a:lnTo>
                <a:lnTo>
                  <a:pt x="1582" y="1294"/>
                </a:lnTo>
                <a:lnTo>
                  <a:pt x="1550" y="1261"/>
                </a:lnTo>
                <a:lnTo>
                  <a:pt x="1516" y="1229"/>
                </a:lnTo>
                <a:lnTo>
                  <a:pt x="1481" y="1197"/>
                </a:lnTo>
                <a:lnTo>
                  <a:pt x="1443" y="1168"/>
                </a:lnTo>
                <a:lnTo>
                  <a:pt x="1405" y="1139"/>
                </a:lnTo>
                <a:lnTo>
                  <a:pt x="1365" y="1113"/>
                </a:lnTo>
                <a:lnTo>
                  <a:pt x="1323" y="1086"/>
                </a:lnTo>
                <a:lnTo>
                  <a:pt x="1280" y="1062"/>
                </a:lnTo>
                <a:lnTo>
                  <a:pt x="1236" y="1040"/>
                </a:lnTo>
                <a:lnTo>
                  <a:pt x="1192" y="1019"/>
                </a:lnTo>
                <a:lnTo>
                  <a:pt x="1146" y="999"/>
                </a:lnTo>
                <a:lnTo>
                  <a:pt x="1099" y="982"/>
                </a:lnTo>
                <a:lnTo>
                  <a:pt x="1050" y="965"/>
                </a:lnTo>
                <a:lnTo>
                  <a:pt x="1002" y="952"/>
                </a:lnTo>
                <a:lnTo>
                  <a:pt x="952" y="940"/>
                </a:lnTo>
                <a:lnTo>
                  <a:pt x="902" y="929"/>
                </a:lnTo>
                <a:lnTo>
                  <a:pt x="851" y="921"/>
                </a:lnTo>
                <a:lnTo>
                  <a:pt x="800" y="915"/>
                </a:lnTo>
                <a:lnTo>
                  <a:pt x="747" y="910"/>
                </a:lnTo>
                <a:lnTo>
                  <a:pt x="695" y="909"/>
                </a:lnTo>
                <a:lnTo>
                  <a:pt x="641" y="909"/>
                </a:lnTo>
                <a:lnTo>
                  <a:pt x="588" y="911"/>
                </a:lnTo>
                <a:lnTo>
                  <a:pt x="536" y="917"/>
                </a:lnTo>
                <a:lnTo>
                  <a:pt x="482" y="925"/>
                </a:lnTo>
                <a:lnTo>
                  <a:pt x="428" y="934"/>
                </a:lnTo>
                <a:lnTo>
                  <a:pt x="375" y="947"/>
                </a:lnTo>
                <a:lnTo>
                  <a:pt x="321" y="961"/>
                </a:lnTo>
                <a:lnTo>
                  <a:pt x="267" y="978"/>
                </a:lnTo>
                <a:lnTo>
                  <a:pt x="214" y="999"/>
                </a:lnTo>
                <a:lnTo>
                  <a:pt x="247" y="1000"/>
                </a:lnTo>
                <a:lnTo>
                  <a:pt x="280" y="1004"/>
                </a:lnTo>
                <a:lnTo>
                  <a:pt x="314" y="1009"/>
                </a:lnTo>
                <a:lnTo>
                  <a:pt x="348" y="1017"/>
                </a:lnTo>
                <a:lnTo>
                  <a:pt x="383" y="1026"/>
                </a:lnTo>
                <a:lnTo>
                  <a:pt x="417" y="1037"/>
                </a:lnTo>
                <a:lnTo>
                  <a:pt x="452" y="1050"/>
                </a:lnTo>
                <a:lnTo>
                  <a:pt x="487" y="1064"/>
                </a:lnTo>
                <a:lnTo>
                  <a:pt x="523" y="1080"/>
                </a:lnTo>
                <a:lnTo>
                  <a:pt x="560" y="1096"/>
                </a:lnTo>
                <a:lnTo>
                  <a:pt x="596" y="1114"/>
                </a:lnTo>
                <a:lnTo>
                  <a:pt x="633" y="1132"/>
                </a:lnTo>
                <a:lnTo>
                  <a:pt x="710" y="1173"/>
                </a:lnTo>
                <a:lnTo>
                  <a:pt x="789" y="1215"/>
                </a:lnTo>
                <a:lnTo>
                  <a:pt x="871" y="1260"/>
                </a:lnTo>
                <a:lnTo>
                  <a:pt x="956" y="1304"/>
                </a:lnTo>
                <a:lnTo>
                  <a:pt x="1044" y="1349"/>
                </a:lnTo>
                <a:lnTo>
                  <a:pt x="1089" y="1371"/>
                </a:lnTo>
                <a:lnTo>
                  <a:pt x="1135" y="1392"/>
                </a:lnTo>
                <a:lnTo>
                  <a:pt x="1182" y="1413"/>
                </a:lnTo>
                <a:lnTo>
                  <a:pt x="1231" y="1433"/>
                </a:lnTo>
                <a:lnTo>
                  <a:pt x="1280" y="1453"/>
                </a:lnTo>
                <a:lnTo>
                  <a:pt x="1331" y="1470"/>
                </a:lnTo>
                <a:lnTo>
                  <a:pt x="1382" y="1488"/>
                </a:lnTo>
                <a:lnTo>
                  <a:pt x="1434" y="1504"/>
                </a:lnTo>
                <a:lnTo>
                  <a:pt x="1488" y="1519"/>
                </a:lnTo>
                <a:lnTo>
                  <a:pt x="1542" y="1532"/>
                </a:lnTo>
                <a:lnTo>
                  <a:pt x="1529" y="1535"/>
                </a:lnTo>
                <a:lnTo>
                  <a:pt x="1516" y="1538"/>
                </a:lnTo>
                <a:lnTo>
                  <a:pt x="1502" y="1540"/>
                </a:lnTo>
                <a:lnTo>
                  <a:pt x="1486" y="1540"/>
                </a:lnTo>
                <a:lnTo>
                  <a:pt x="1470" y="1540"/>
                </a:lnTo>
                <a:lnTo>
                  <a:pt x="1453" y="1538"/>
                </a:lnTo>
                <a:lnTo>
                  <a:pt x="1417" y="1534"/>
                </a:lnTo>
                <a:lnTo>
                  <a:pt x="1377" y="1527"/>
                </a:lnTo>
                <a:lnTo>
                  <a:pt x="1334" y="1520"/>
                </a:lnTo>
                <a:lnTo>
                  <a:pt x="1239" y="1501"/>
                </a:lnTo>
                <a:lnTo>
                  <a:pt x="1186" y="1491"/>
                </a:lnTo>
                <a:lnTo>
                  <a:pt x="1129" y="1482"/>
                </a:lnTo>
                <a:lnTo>
                  <a:pt x="1067" y="1475"/>
                </a:lnTo>
                <a:lnTo>
                  <a:pt x="1035" y="1471"/>
                </a:lnTo>
                <a:lnTo>
                  <a:pt x="1002" y="1469"/>
                </a:lnTo>
                <a:lnTo>
                  <a:pt x="968" y="1468"/>
                </a:lnTo>
                <a:lnTo>
                  <a:pt x="933" y="1467"/>
                </a:lnTo>
                <a:lnTo>
                  <a:pt x="897" y="1466"/>
                </a:lnTo>
                <a:lnTo>
                  <a:pt x="860" y="1467"/>
                </a:lnTo>
                <a:lnTo>
                  <a:pt x="822" y="1468"/>
                </a:lnTo>
                <a:lnTo>
                  <a:pt x="783" y="1470"/>
                </a:lnTo>
                <a:lnTo>
                  <a:pt x="742" y="1474"/>
                </a:lnTo>
                <a:lnTo>
                  <a:pt x="701" y="1479"/>
                </a:lnTo>
                <a:lnTo>
                  <a:pt x="660" y="1485"/>
                </a:lnTo>
                <a:lnTo>
                  <a:pt x="619" y="1492"/>
                </a:lnTo>
                <a:lnTo>
                  <a:pt x="581" y="1502"/>
                </a:lnTo>
                <a:lnTo>
                  <a:pt x="542" y="1513"/>
                </a:lnTo>
                <a:lnTo>
                  <a:pt x="506" y="1526"/>
                </a:lnTo>
                <a:lnTo>
                  <a:pt x="469" y="1541"/>
                </a:lnTo>
                <a:lnTo>
                  <a:pt x="435" y="1557"/>
                </a:lnTo>
                <a:lnTo>
                  <a:pt x="402" y="1575"/>
                </a:lnTo>
                <a:lnTo>
                  <a:pt x="370" y="1593"/>
                </a:lnTo>
                <a:lnTo>
                  <a:pt x="340" y="1613"/>
                </a:lnTo>
                <a:lnTo>
                  <a:pt x="311" y="1634"/>
                </a:lnTo>
                <a:lnTo>
                  <a:pt x="282" y="1656"/>
                </a:lnTo>
                <a:lnTo>
                  <a:pt x="256" y="1679"/>
                </a:lnTo>
                <a:lnTo>
                  <a:pt x="231" y="1703"/>
                </a:lnTo>
                <a:lnTo>
                  <a:pt x="205" y="1729"/>
                </a:lnTo>
                <a:lnTo>
                  <a:pt x="183" y="1755"/>
                </a:lnTo>
                <a:lnTo>
                  <a:pt x="161" y="1782"/>
                </a:lnTo>
                <a:lnTo>
                  <a:pt x="141" y="1809"/>
                </a:lnTo>
                <a:lnTo>
                  <a:pt x="122" y="1837"/>
                </a:lnTo>
                <a:lnTo>
                  <a:pt x="104" y="1865"/>
                </a:lnTo>
                <a:lnTo>
                  <a:pt x="88" y="1895"/>
                </a:lnTo>
                <a:lnTo>
                  <a:pt x="73" y="1925"/>
                </a:lnTo>
                <a:lnTo>
                  <a:pt x="59" y="1954"/>
                </a:lnTo>
                <a:lnTo>
                  <a:pt x="47" y="1985"/>
                </a:lnTo>
                <a:lnTo>
                  <a:pt x="36" y="2015"/>
                </a:lnTo>
                <a:lnTo>
                  <a:pt x="27" y="2046"/>
                </a:lnTo>
                <a:lnTo>
                  <a:pt x="18" y="2076"/>
                </a:lnTo>
                <a:lnTo>
                  <a:pt x="12" y="2107"/>
                </a:lnTo>
                <a:lnTo>
                  <a:pt x="7" y="2138"/>
                </a:lnTo>
                <a:lnTo>
                  <a:pt x="3" y="2169"/>
                </a:lnTo>
                <a:lnTo>
                  <a:pt x="1" y="2200"/>
                </a:lnTo>
                <a:lnTo>
                  <a:pt x="0" y="2229"/>
                </a:lnTo>
                <a:lnTo>
                  <a:pt x="11" y="2213"/>
                </a:lnTo>
                <a:lnTo>
                  <a:pt x="21" y="2197"/>
                </a:lnTo>
                <a:lnTo>
                  <a:pt x="33" y="2183"/>
                </a:lnTo>
                <a:lnTo>
                  <a:pt x="44" y="2169"/>
                </a:lnTo>
                <a:lnTo>
                  <a:pt x="56" y="2156"/>
                </a:lnTo>
                <a:lnTo>
                  <a:pt x="69" y="2142"/>
                </a:lnTo>
                <a:lnTo>
                  <a:pt x="82" y="2131"/>
                </a:lnTo>
                <a:lnTo>
                  <a:pt x="97" y="2119"/>
                </a:lnTo>
                <a:lnTo>
                  <a:pt x="110" y="2109"/>
                </a:lnTo>
                <a:lnTo>
                  <a:pt x="125" y="2098"/>
                </a:lnTo>
                <a:lnTo>
                  <a:pt x="141" y="2090"/>
                </a:lnTo>
                <a:lnTo>
                  <a:pt x="156" y="2081"/>
                </a:lnTo>
                <a:lnTo>
                  <a:pt x="172" y="2072"/>
                </a:lnTo>
                <a:lnTo>
                  <a:pt x="189" y="2064"/>
                </a:lnTo>
                <a:lnTo>
                  <a:pt x="224" y="2049"/>
                </a:lnTo>
                <a:lnTo>
                  <a:pt x="262" y="2036"/>
                </a:lnTo>
                <a:lnTo>
                  <a:pt x="300" y="2025"/>
                </a:lnTo>
                <a:lnTo>
                  <a:pt x="341" y="2014"/>
                </a:lnTo>
                <a:lnTo>
                  <a:pt x="384" y="2005"/>
                </a:lnTo>
                <a:lnTo>
                  <a:pt x="429" y="1996"/>
                </a:lnTo>
                <a:lnTo>
                  <a:pt x="475" y="1988"/>
                </a:lnTo>
                <a:lnTo>
                  <a:pt x="574" y="1973"/>
                </a:lnTo>
                <a:lnTo>
                  <a:pt x="681" y="1956"/>
                </a:lnTo>
                <a:lnTo>
                  <a:pt x="795" y="1939"/>
                </a:lnTo>
                <a:lnTo>
                  <a:pt x="855" y="1929"/>
                </a:lnTo>
                <a:lnTo>
                  <a:pt x="917" y="1917"/>
                </a:lnTo>
                <a:lnTo>
                  <a:pt x="980" y="1905"/>
                </a:lnTo>
                <a:lnTo>
                  <a:pt x="1046" y="1890"/>
                </a:lnTo>
                <a:lnTo>
                  <a:pt x="1112" y="1874"/>
                </a:lnTo>
                <a:lnTo>
                  <a:pt x="1181" y="1856"/>
                </a:lnTo>
                <a:lnTo>
                  <a:pt x="1252" y="1835"/>
                </a:lnTo>
                <a:lnTo>
                  <a:pt x="1324" y="1812"/>
                </a:lnTo>
                <a:lnTo>
                  <a:pt x="1398" y="1787"/>
                </a:lnTo>
                <a:lnTo>
                  <a:pt x="1474" y="1760"/>
                </a:lnTo>
                <a:lnTo>
                  <a:pt x="1552" y="1728"/>
                </a:lnTo>
                <a:lnTo>
                  <a:pt x="1631" y="1694"/>
                </a:lnTo>
                <a:lnTo>
                  <a:pt x="1577" y="1727"/>
                </a:lnTo>
                <a:lnTo>
                  <a:pt x="1525" y="1760"/>
                </a:lnTo>
                <a:lnTo>
                  <a:pt x="1474" y="1793"/>
                </a:lnTo>
                <a:lnTo>
                  <a:pt x="1424" y="1826"/>
                </a:lnTo>
                <a:lnTo>
                  <a:pt x="1377" y="1859"/>
                </a:lnTo>
                <a:lnTo>
                  <a:pt x="1332" y="1892"/>
                </a:lnTo>
                <a:lnTo>
                  <a:pt x="1289" y="1926"/>
                </a:lnTo>
                <a:lnTo>
                  <a:pt x="1247" y="1960"/>
                </a:lnTo>
                <a:lnTo>
                  <a:pt x="1207" y="1994"/>
                </a:lnTo>
                <a:lnTo>
                  <a:pt x="1169" y="2029"/>
                </a:lnTo>
                <a:lnTo>
                  <a:pt x="1133" y="2064"/>
                </a:lnTo>
                <a:lnTo>
                  <a:pt x="1099" y="2100"/>
                </a:lnTo>
                <a:lnTo>
                  <a:pt x="1067" y="2136"/>
                </a:lnTo>
                <a:lnTo>
                  <a:pt x="1036" y="2173"/>
                </a:lnTo>
                <a:lnTo>
                  <a:pt x="1007" y="2211"/>
                </a:lnTo>
                <a:lnTo>
                  <a:pt x="981" y="2249"/>
                </a:lnTo>
                <a:lnTo>
                  <a:pt x="957" y="2289"/>
                </a:lnTo>
                <a:lnTo>
                  <a:pt x="934" y="2329"/>
                </a:lnTo>
                <a:lnTo>
                  <a:pt x="914" y="2370"/>
                </a:lnTo>
                <a:lnTo>
                  <a:pt x="895" y="2413"/>
                </a:lnTo>
                <a:lnTo>
                  <a:pt x="879" y="2456"/>
                </a:lnTo>
                <a:lnTo>
                  <a:pt x="863" y="2501"/>
                </a:lnTo>
                <a:lnTo>
                  <a:pt x="851" y="2546"/>
                </a:lnTo>
                <a:lnTo>
                  <a:pt x="840" y="2593"/>
                </a:lnTo>
                <a:lnTo>
                  <a:pt x="833" y="2642"/>
                </a:lnTo>
                <a:lnTo>
                  <a:pt x="826" y="2691"/>
                </a:lnTo>
                <a:lnTo>
                  <a:pt x="822" y="2743"/>
                </a:lnTo>
                <a:lnTo>
                  <a:pt x="819" y="2796"/>
                </a:lnTo>
                <a:lnTo>
                  <a:pt x="818" y="2850"/>
                </a:lnTo>
                <a:lnTo>
                  <a:pt x="820" y="2906"/>
                </a:lnTo>
                <a:lnTo>
                  <a:pt x="825" y="2964"/>
                </a:lnTo>
                <a:lnTo>
                  <a:pt x="830" y="3024"/>
                </a:lnTo>
                <a:close/>
                <a:moveTo>
                  <a:pt x="3909" y="1201"/>
                </a:moveTo>
                <a:lnTo>
                  <a:pt x="3909" y="1201"/>
                </a:lnTo>
                <a:lnTo>
                  <a:pt x="3887" y="1263"/>
                </a:lnTo>
                <a:lnTo>
                  <a:pt x="3867" y="1328"/>
                </a:lnTo>
                <a:lnTo>
                  <a:pt x="3848" y="1394"/>
                </a:lnTo>
                <a:lnTo>
                  <a:pt x="3832" y="1463"/>
                </a:lnTo>
                <a:lnTo>
                  <a:pt x="3816" y="1532"/>
                </a:lnTo>
                <a:lnTo>
                  <a:pt x="3802" y="1603"/>
                </a:lnTo>
                <a:lnTo>
                  <a:pt x="3791" y="1675"/>
                </a:lnTo>
                <a:lnTo>
                  <a:pt x="3781" y="1749"/>
                </a:lnTo>
                <a:lnTo>
                  <a:pt x="3772" y="1822"/>
                </a:lnTo>
                <a:lnTo>
                  <a:pt x="3766" y="1897"/>
                </a:lnTo>
                <a:lnTo>
                  <a:pt x="3761" y="1972"/>
                </a:lnTo>
                <a:lnTo>
                  <a:pt x="3758" y="2049"/>
                </a:lnTo>
                <a:lnTo>
                  <a:pt x="3756" y="2125"/>
                </a:lnTo>
                <a:lnTo>
                  <a:pt x="3757" y="2202"/>
                </a:lnTo>
                <a:lnTo>
                  <a:pt x="3759" y="2279"/>
                </a:lnTo>
                <a:lnTo>
                  <a:pt x="3764" y="2357"/>
                </a:lnTo>
                <a:lnTo>
                  <a:pt x="3769" y="2434"/>
                </a:lnTo>
                <a:lnTo>
                  <a:pt x="3777" y="2511"/>
                </a:lnTo>
                <a:lnTo>
                  <a:pt x="3787" y="2588"/>
                </a:lnTo>
                <a:lnTo>
                  <a:pt x="3798" y="2664"/>
                </a:lnTo>
                <a:lnTo>
                  <a:pt x="3811" y="2740"/>
                </a:lnTo>
                <a:lnTo>
                  <a:pt x="3826" y="2816"/>
                </a:lnTo>
                <a:lnTo>
                  <a:pt x="3843" y="2889"/>
                </a:lnTo>
                <a:lnTo>
                  <a:pt x="3861" y="2963"/>
                </a:lnTo>
                <a:lnTo>
                  <a:pt x="3882" y="3037"/>
                </a:lnTo>
                <a:lnTo>
                  <a:pt x="3904" y="3108"/>
                </a:lnTo>
                <a:lnTo>
                  <a:pt x="3930" y="3179"/>
                </a:lnTo>
                <a:lnTo>
                  <a:pt x="3956" y="3247"/>
                </a:lnTo>
                <a:lnTo>
                  <a:pt x="3984" y="3315"/>
                </a:lnTo>
                <a:lnTo>
                  <a:pt x="4014" y="3380"/>
                </a:lnTo>
                <a:lnTo>
                  <a:pt x="4046" y="3445"/>
                </a:lnTo>
                <a:lnTo>
                  <a:pt x="4064" y="3476"/>
                </a:lnTo>
                <a:lnTo>
                  <a:pt x="4080" y="3507"/>
                </a:lnTo>
                <a:lnTo>
                  <a:pt x="4069" y="3467"/>
                </a:lnTo>
                <a:lnTo>
                  <a:pt x="4060" y="3428"/>
                </a:lnTo>
                <a:lnTo>
                  <a:pt x="4051" y="3390"/>
                </a:lnTo>
                <a:lnTo>
                  <a:pt x="4044" y="3351"/>
                </a:lnTo>
                <a:lnTo>
                  <a:pt x="4039" y="3313"/>
                </a:lnTo>
                <a:lnTo>
                  <a:pt x="4034" y="3276"/>
                </a:lnTo>
                <a:lnTo>
                  <a:pt x="4031" y="3238"/>
                </a:lnTo>
                <a:lnTo>
                  <a:pt x="4029" y="3202"/>
                </a:lnTo>
                <a:lnTo>
                  <a:pt x="4029" y="3164"/>
                </a:lnTo>
                <a:lnTo>
                  <a:pt x="4029" y="3128"/>
                </a:lnTo>
                <a:lnTo>
                  <a:pt x="4030" y="3093"/>
                </a:lnTo>
                <a:lnTo>
                  <a:pt x="4032" y="3057"/>
                </a:lnTo>
                <a:lnTo>
                  <a:pt x="4035" y="3021"/>
                </a:lnTo>
                <a:lnTo>
                  <a:pt x="4040" y="2986"/>
                </a:lnTo>
                <a:lnTo>
                  <a:pt x="4044" y="2951"/>
                </a:lnTo>
                <a:lnTo>
                  <a:pt x="4050" y="2917"/>
                </a:lnTo>
                <a:lnTo>
                  <a:pt x="4056" y="2882"/>
                </a:lnTo>
                <a:lnTo>
                  <a:pt x="4064" y="2848"/>
                </a:lnTo>
                <a:lnTo>
                  <a:pt x="4079" y="2779"/>
                </a:lnTo>
                <a:lnTo>
                  <a:pt x="4097" y="2711"/>
                </a:lnTo>
                <a:lnTo>
                  <a:pt x="4117" y="2644"/>
                </a:lnTo>
                <a:lnTo>
                  <a:pt x="4138" y="2577"/>
                </a:lnTo>
                <a:lnTo>
                  <a:pt x="4159" y="2510"/>
                </a:lnTo>
                <a:lnTo>
                  <a:pt x="4201" y="2376"/>
                </a:lnTo>
                <a:lnTo>
                  <a:pt x="4223" y="2309"/>
                </a:lnTo>
                <a:lnTo>
                  <a:pt x="4243" y="2240"/>
                </a:lnTo>
                <a:lnTo>
                  <a:pt x="4262" y="2172"/>
                </a:lnTo>
                <a:lnTo>
                  <a:pt x="4278" y="2104"/>
                </a:lnTo>
                <a:lnTo>
                  <a:pt x="4293" y="2035"/>
                </a:lnTo>
                <a:lnTo>
                  <a:pt x="4299" y="1999"/>
                </a:lnTo>
                <a:lnTo>
                  <a:pt x="4305" y="1963"/>
                </a:lnTo>
                <a:lnTo>
                  <a:pt x="4310" y="1928"/>
                </a:lnTo>
                <a:lnTo>
                  <a:pt x="4315" y="1893"/>
                </a:lnTo>
                <a:lnTo>
                  <a:pt x="4317" y="1856"/>
                </a:lnTo>
                <a:lnTo>
                  <a:pt x="4319" y="1820"/>
                </a:lnTo>
                <a:lnTo>
                  <a:pt x="4321" y="1783"/>
                </a:lnTo>
                <a:lnTo>
                  <a:pt x="4321" y="1746"/>
                </a:lnTo>
                <a:lnTo>
                  <a:pt x="4320" y="1709"/>
                </a:lnTo>
                <a:lnTo>
                  <a:pt x="4318" y="1670"/>
                </a:lnTo>
                <a:lnTo>
                  <a:pt x="4315" y="1632"/>
                </a:lnTo>
                <a:lnTo>
                  <a:pt x="4310" y="1593"/>
                </a:lnTo>
                <a:lnTo>
                  <a:pt x="4305" y="1555"/>
                </a:lnTo>
                <a:lnTo>
                  <a:pt x="4298" y="1515"/>
                </a:lnTo>
                <a:lnTo>
                  <a:pt x="4289" y="1476"/>
                </a:lnTo>
                <a:lnTo>
                  <a:pt x="4280" y="1435"/>
                </a:lnTo>
                <a:lnTo>
                  <a:pt x="4269" y="1394"/>
                </a:lnTo>
                <a:lnTo>
                  <a:pt x="4255" y="1354"/>
                </a:lnTo>
                <a:lnTo>
                  <a:pt x="4241" y="1312"/>
                </a:lnTo>
                <a:lnTo>
                  <a:pt x="4225" y="1270"/>
                </a:lnTo>
                <a:lnTo>
                  <a:pt x="4207" y="1227"/>
                </a:lnTo>
                <a:lnTo>
                  <a:pt x="4187" y="1183"/>
                </a:lnTo>
                <a:lnTo>
                  <a:pt x="4247" y="1296"/>
                </a:lnTo>
                <a:lnTo>
                  <a:pt x="4282" y="1358"/>
                </a:lnTo>
                <a:lnTo>
                  <a:pt x="4300" y="1390"/>
                </a:lnTo>
                <a:lnTo>
                  <a:pt x="4321" y="1423"/>
                </a:lnTo>
                <a:lnTo>
                  <a:pt x="4342" y="1456"/>
                </a:lnTo>
                <a:lnTo>
                  <a:pt x="4367" y="1490"/>
                </a:lnTo>
                <a:lnTo>
                  <a:pt x="4392" y="1525"/>
                </a:lnTo>
                <a:lnTo>
                  <a:pt x="4419" y="1560"/>
                </a:lnTo>
                <a:lnTo>
                  <a:pt x="4449" y="1596"/>
                </a:lnTo>
                <a:lnTo>
                  <a:pt x="4482" y="1632"/>
                </a:lnTo>
                <a:lnTo>
                  <a:pt x="4517" y="1668"/>
                </a:lnTo>
                <a:lnTo>
                  <a:pt x="4555" y="1705"/>
                </a:lnTo>
                <a:lnTo>
                  <a:pt x="4635" y="1780"/>
                </a:lnTo>
                <a:lnTo>
                  <a:pt x="4679" y="1821"/>
                </a:lnTo>
                <a:lnTo>
                  <a:pt x="4723" y="1864"/>
                </a:lnTo>
                <a:lnTo>
                  <a:pt x="4767" y="1909"/>
                </a:lnTo>
                <a:lnTo>
                  <a:pt x="4811" y="1956"/>
                </a:lnTo>
                <a:lnTo>
                  <a:pt x="4833" y="1982"/>
                </a:lnTo>
                <a:lnTo>
                  <a:pt x="4855" y="2007"/>
                </a:lnTo>
                <a:lnTo>
                  <a:pt x="4876" y="2033"/>
                </a:lnTo>
                <a:lnTo>
                  <a:pt x="4897" y="2060"/>
                </a:lnTo>
                <a:lnTo>
                  <a:pt x="4917" y="2087"/>
                </a:lnTo>
                <a:lnTo>
                  <a:pt x="4935" y="2115"/>
                </a:lnTo>
                <a:lnTo>
                  <a:pt x="4954" y="2144"/>
                </a:lnTo>
                <a:lnTo>
                  <a:pt x="4972" y="2172"/>
                </a:lnTo>
                <a:lnTo>
                  <a:pt x="4988" y="2202"/>
                </a:lnTo>
                <a:lnTo>
                  <a:pt x="5005" y="2233"/>
                </a:lnTo>
                <a:lnTo>
                  <a:pt x="5019" y="2263"/>
                </a:lnTo>
                <a:lnTo>
                  <a:pt x="5032" y="2295"/>
                </a:lnTo>
                <a:lnTo>
                  <a:pt x="5044" y="2328"/>
                </a:lnTo>
                <a:lnTo>
                  <a:pt x="5055" y="2361"/>
                </a:lnTo>
                <a:lnTo>
                  <a:pt x="5065" y="2395"/>
                </a:lnTo>
                <a:lnTo>
                  <a:pt x="5073" y="2430"/>
                </a:lnTo>
                <a:lnTo>
                  <a:pt x="5078" y="2465"/>
                </a:lnTo>
                <a:lnTo>
                  <a:pt x="5084" y="2501"/>
                </a:lnTo>
                <a:lnTo>
                  <a:pt x="5086" y="2538"/>
                </a:lnTo>
                <a:lnTo>
                  <a:pt x="5087" y="2576"/>
                </a:lnTo>
                <a:lnTo>
                  <a:pt x="5099" y="2538"/>
                </a:lnTo>
                <a:lnTo>
                  <a:pt x="5109" y="2502"/>
                </a:lnTo>
                <a:lnTo>
                  <a:pt x="5119" y="2466"/>
                </a:lnTo>
                <a:lnTo>
                  <a:pt x="5128" y="2431"/>
                </a:lnTo>
                <a:lnTo>
                  <a:pt x="5136" y="2395"/>
                </a:lnTo>
                <a:lnTo>
                  <a:pt x="5142" y="2361"/>
                </a:lnTo>
                <a:lnTo>
                  <a:pt x="5149" y="2327"/>
                </a:lnTo>
                <a:lnTo>
                  <a:pt x="5153" y="2294"/>
                </a:lnTo>
                <a:lnTo>
                  <a:pt x="5158" y="2261"/>
                </a:lnTo>
                <a:lnTo>
                  <a:pt x="5161" y="2228"/>
                </a:lnTo>
                <a:lnTo>
                  <a:pt x="5163" y="2196"/>
                </a:lnTo>
                <a:lnTo>
                  <a:pt x="5164" y="2166"/>
                </a:lnTo>
                <a:lnTo>
                  <a:pt x="5165" y="2135"/>
                </a:lnTo>
                <a:lnTo>
                  <a:pt x="5165" y="2104"/>
                </a:lnTo>
                <a:lnTo>
                  <a:pt x="5164" y="2074"/>
                </a:lnTo>
                <a:lnTo>
                  <a:pt x="5162" y="2045"/>
                </a:lnTo>
                <a:lnTo>
                  <a:pt x="5160" y="2016"/>
                </a:lnTo>
                <a:lnTo>
                  <a:pt x="5156" y="1987"/>
                </a:lnTo>
                <a:lnTo>
                  <a:pt x="5152" y="1959"/>
                </a:lnTo>
                <a:lnTo>
                  <a:pt x="5147" y="1931"/>
                </a:lnTo>
                <a:lnTo>
                  <a:pt x="5141" y="1904"/>
                </a:lnTo>
                <a:lnTo>
                  <a:pt x="5134" y="1877"/>
                </a:lnTo>
                <a:lnTo>
                  <a:pt x="5128" y="1851"/>
                </a:lnTo>
                <a:lnTo>
                  <a:pt x="5119" y="1826"/>
                </a:lnTo>
                <a:lnTo>
                  <a:pt x="5110" y="1800"/>
                </a:lnTo>
                <a:lnTo>
                  <a:pt x="5101" y="1775"/>
                </a:lnTo>
                <a:lnTo>
                  <a:pt x="5090" y="1751"/>
                </a:lnTo>
                <a:lnTo>
                  <a:pt x="5081" y="1727"/>
                </a:lnTo>
                <a:lnTo>
                  <a:pt x="5068" y="1702"/>
                </a:lnTo>
                <a:lnTo>
                  <a:pt x="5056" y="1679"/>
                </a:lnTo>
                <a:lnTo>
                  <a:pt x="5043" y="1656"/>
                </a:lnTo>
                <a:lnTo>
                  <a:pt x="5030" y="1633"/>
                </a:lnTo>
                <a:lnTo>
                  <a:pt x="5016" y="1611"/>
                </a:lnTo>
                <a:lnTo>
                  <a:pt x="5000" y="1589"/>
                </a:lnTo>
                <a:lnTo>
                  <a:pt x="4985" y="1568"/>
                </a:lnTo>
                <a:lnTo>
                  <a:pt x="4968" y="1547"/>
                </a:lnTo>
                <a:lnTo>
                  <a:pt x="4952" y="1526"/>
                </a:lnTo>
                <a:lnTo>
                  <a:pt x="4934" y="1507"/>
                </a:lnTo>
                <a:lnTo>
                  <a:pt x="4917" y="1486"/>
                </a:lnTo>
                <a:lnTo>
                  <a:pt x="4898" y="1467"/>
                </a:lnTo>
                <a:lnTo>
                  <a:pt x="4859" y="1428"/>
                </a:lnTo>
                <a:lnTo>
                  <a:pt x="4819" y="1392"/>
                </a:lnTo>
                <a:lnTo>
                  <a:pt x="4775" y="1356"/>
                </a:lnTo>
                <a:lnTo>
                  <a:pt x="4730" y="1322"/>
                </a:lnTo>
                <a:lnTo>
                  <a:pt x="4682" y="1289"/>
                </a:lnTo>
                <a:lnTo>
                  <a:pt x="4634" y="1258"/>
                </a:lnTo>
                <a:lnTo>
                  <a:pt x="4583" y="1227"/>
                </a:lnTo>
                <a:lnTo>
                  <a:pt x="4530" y="1197"/>
                </a:lnTo>
                <a:lnTo>
                  <a:pt x="4477" y="1170"/>
                </a:lnTo>
                <a:lnTo>
                  <a:pt x="4420" y="1142"/>
                </a:lnTo>
                <a:lnTo>
                  <a:pt x="4363" y="1116"/>
                </a:lnTo>
                <a:lnTo>
                  <a:pt x="4305" y="1091"/>
                </a:lnTo>
                <a:lnTo>
                  <a:pt x="4409" y="1129"/>
                </a:lnTo>
                <a:lnTo>
                  <a:pt x="4511" y="1164"/>
                </a:lnTo>
                <a:lnTo>
                  <a:pt x="4609" y="1195"/>
                </a:lnTo>
                <a:lnTo>
                  <a:pt x="4702" y="1224"/>
                </a:lnTo>
                <a:lnTo>
                  <a:pt x="4793" y="1249"/>
                </a:lnTo>
                <a:lnTo>
                  <a:pt x="4880" y="1272"/>
                </a:lnTo>
                <a:lnTo>
                  <a:pt x="4964" y="1292"/>
                </a:lnTo>
                <a:lnTo>
                  <a:pt x="5044" y="1310"/>
                </a:lnTo>
                <a:lnTo>
                  <a:pt x="5121" y="1326"/>
                </a:lnTo>
                <a:lnTo>
                  <a:pt x="5195" y="1340"/>
                </a:lnTo>
                <a:lnTo>
                  <a:pt x="5266" y="1353"/>
                </a:lnTo>
                <a:lnTo>
                  <a:pt x="5335" y="1365"/>
                </a:lnTo>
                <a:lnTo>
                  <a:pt x="5462" y="1384"/>
                </a:lnTo>
                <a:lnTo>
                  <a:pt x="5580" y="1402"/>
                </a:lnTo>
                <a:lnTo>
                  <a:pt x="5689" y="1420"/>
                </a:lnTo>
                <a:lnTo>
                  <a:pt x="5740" y="1428"/>
                </a:lnTo>
                <a:lnTo>
                  <a:pt x="5788" y="1438"/>
                </a:lnTo>
                <a:lnTo>
                  <a:pt x="5834" y="1449"/>
                </a:lnTo>
                <a:lnTo>
                  <a:pt x="5879" y="1460"/>
                </a:lnTo>
                <a:lnTo>
                  <a:pt x="5921" y="1474"/>
                </a:lnTo>
                <a:lnTo>
                  <a:pt x="5963" y="1489"/>
                </a:lnTo>
                <a:lnTo>
                  <a:pt x="6001" y="1505"/>
                </a:lnTo>
                <a:lnTo>
                  <a:pt x="6021" y="1514"/>
                </a:lnTo>
                <a:lnTo>
                  <a:pt x="6040" y="1524"/>
                </a:lnTo>
                <a:lnTo>
                  <a:pt x="6058" y="1534"/>
                </a:lnTo>
                <a:lnTo>
                  <a:pt x="6076" y="1545"/>
                </a:lnTo>
                <a:lnTo>
                  <a:pt x="6094" y="1556"/>
                </a:lnTo>
                <a:lnTo>
                  <a:pt x="6110" y="1568"/>
                </a:lnTo>
                <a:lnTo>
                  <a:pt x="6128" y="1581"/>
                </a:lnTo>
                <a:lnTo>
                  <a:pt x="6144" y="1595"/>
                </a:lnTo>
                <a:lnTo>
                  <a:pt x="6161" y="1609"/>
                </a:lnTo>
                <a:lnTo>
                  <a:pt x="6176" y="1623"/>
                </a:lnTo>
                <a:lnTo>
                  <a:pt x="6193" y="1640"/>
                </a:lnTo>
                <a:lnTo>
                  <a:pt x="6208" y="1656"/>
                </a:lnTo>
                <a:lnTo>
                  <a:pt x="6224" y="1674"/>
                </a:lnTo>
                <a:lnTo>
                  <a:pt x="6238" y="1692"/>
                </a:lnTo>
                <a:lnTo>
                  <a:pt x="6230" y="1657"/>
                </a:lnTo>
                <a:lnTo>
                  <a:pt x="6221" y="1621"/>
                </a:lnTo>
                <a:lnTo>
                  <a:pt x="6209" y="1585"/>
                </a:lnTo>
                <a:lnTo>
                  <a:pt x="6195" y="1548"/>
                </a:lnTo>
                <a:lnTo>
                  <a:pt x="6180" y="1512"/>
                </a:lnTo>
                <a:lnTo>
                  <a:pt x="6162" y="1476"/>
                </a:lnTo>
                <a:lnTo>
                  <a:pt x="6143" y="1439"/>
                </a:lnTo>
                <a:lnTo>
                  <a:pt x="6121" y="1403"/>
                </a:lnTo>
                <a:lnTo>
                  <a:pt x="6098" y="1367"/>
                </a:lnTo>
                <a:lnTo>
                  <a:pt x="6073" y="1331"/>
                </a:lnTo>
                <a:lnTo>
                  <a:pt x="6045" y="1294"/>
                </a:lnTo>
                <a:lnTo>
                  <a:pt x="6016" y="1259"/>
                </a:lnTo>
                <a:lnTo>
                  <a:pt x="5985" y="1224"/>
                </a:lnTo>
                <a:lnTo>
                  <a:pt x="5951" y="1190"/>
                </a:lnTo>
                <a:lnTo>
                  <a:pt x="5916" y="1156"/>
                </a:lnTo>
                <a:lnTo>
                  <a:pt x="5879" y="1123"/>
                </a:lnTo>
                <a:lnTo>
                  <a:pt x="5840" y="1091"/>
                </a:lnTo>
                <a:lnTo>
                  <a:pt x="5799" y="1059"/>
                </a:lnTo>
                <a:lnTo>
                  <a:pt x="5755" y="1028"/>
                </a:lnTo>
                <a:lnTo>
                  <a:pt x="5710" y="999"/>
                </a:lnTo>
                <a:lnTo>
                  <a:pt x="5664" y="971"/>
                </a:lnTo>
                <a:lnTo>
                  <a:pt x="5614" y="943"/>
                </a:lnTo>
                <a:lnTo>
                  <a:pt x="5564" y="918"/>
                </a:lnTo>
                <a:lnTo>
                  <a:pt x="5510" y="894"/>
                </a:lnTo>
                <a:lnTo>
                  <a:pt x="5455" y="871"/>
                </a:lnTo>
                <a:lnTo>
                  <a:pt x="5397" y="850"/>
                </a:lnTo>
                <a:lnTo>
                  <a:pt x="5339" y="830"/>
                </a:lnTo>
                <a:lnTo>
                  <a:pt x="5277" y="812"/>
                </a:lnTo>
                <a:lnTo>
                  <a:pt x="5215" y="796"/>
                </a:lnTo>
                <a:lnTo>
                  <a:pt x="5150" y="782"/>
                </a:lnTo>
                <a:lnTo>
                  <a:pt x="5083" y="769"/>
                </a:lnTo>
                <a:lnTo>
                  <a:pt x="5013" y="758"/>
                </a:lnTo>
                <a:lnTo>
                  <a:pt x="4964" y="753"/>
                </a:lnTo>
                <a:lnTo>
                  <a:pt x="4914" y="749"/>
                </a:lnTo>
                <a:lnTo>
                  <a:pt x="4864" y="746"/>
                </a:lnTo>
                <a:lnTo>
                  <a:pt x="4814" y="745"/>
                </a:lnTo>
                <a:lnTo>
                  <a:pt x="4764" y="746"/>
                </a:lnTo>
                <a:lnTo>
                  <a:pt x="4715" y="747"/>
                </a:lnTo>
                <a:lnTo>
                  <a:pt x="4667" y="750"/>
                </a:lnTo>
                <a:lnTo>
                  <a:pt x="4620" y="753"/>
                </a:lnTo>
                <a:lnTo>
                  <a:pt x="4574" y="757"/>
                </a:lnTo>
                <a:lnTo>
                  <a:pt x="4530" y="762"/>
                </a:lnTo>
                <a:lnTo>
                  <a:pt x="4489" y="767"/>
                </a:lnTo>
                <a:lnTo>
                  <a:pt x="4449" y="774"/>
                </a:lnTo>
                <a:lnTo>
                  <a:pt x="4413" y="779"/>
                </a:lnTo>
                <a:lnTo>
                  <a:pt x="4379" y="786"/>
                </a:lnTo>
                <a:lnTo>
                  <a:pt x="4349" y="793"/>
                </a:lnTo>
                <a:lnTo>
                  <a:pt x="4322" y="799"/>
                </a:lnTo>
                <a:lnTo>
                  <a:pt x="4373" y="775"/>
                </a:lnTo>
                <a:lnTo>
                  <a:pt x="4424" y="750"/>
                </a:lnTo>
                <a:lnTo>
                  <a:pt x="4472" y="724"/>
                </a:lnTo>
                <a:lnTo>
                  <a:pt x="4519" y="699"/>
                </a:lnTo>
                <a:lnTo>
                  <a:pt x="4612" y="648"/>
                </a:lnTo>
                <a:lnTo>
                  <a:pt x="4700" y="597"/>
                </a:lnTo>
                <a:lnTo>
                  <a:pt x="4786" y="546"/>
                </a:lnTo>
                <a:lnTo>
                  <a:pt x="4867" y="496"/>
                </a:lnTo>
                <a:lnTo>
                  <a:pt x="5023" y="401"/>
                </a:lnTo>
                <a:lnTo>
                  <a:pt x="5098" y="356"/>
                </a:lnTo>
                <a:lnTo>
                  <a:pt x="5172" y="314"/>
                </a:lnTo>
                <a:lnTo>
                  <a:pt x="5208" y="294"/>
                </a:lnTo>
                <a:lnTo>
                  <a:pt x="5244" y="275"/>
                </a:lnTo>
                <a:lnTo>
                  <a:pt x="5281" y="258"/>
                </a:lnTo>
                <a:lnTo>
                  <a:pt x="5316" y="241"/>
                </a:lnTo>
                <a:lnTo>
                  <a:pt x="5352" y="226"/>
                </a:lnTo>
                <a:lnTo>
                  <a:pt x="5389" y="211"/>
                </a:lnTo>
                <a:lnTo>
                  <a:pt x="5424" y="197"/>
                </a:lnTo>
                <a:lnTo>
                  <a:pt x="5460" y="185"/>
                </a:lnTo>
                <a:lnTo>
                  <a:pt x="5496" y="174"/>
                </a:lnTo>
                <a:lnTo>
                  <a:pt x="5533" y="165"/>
                </a:lnTo>
                <a:lnTo>
                  <a:pt x="5569" y="157"/>
                </a:lnTo>
                <a:lnTo>
                  <a:pt x="5606" y="150"/>
                </a:lnTo>
                <a:lnTo>
                  <a:pt x="5544" y="136"/>
                </a:lnTo>
                <a:lnTo>
                  <a:pt x="5481" y="124"/>
                </a:lnTo>
                <a:lnTo>
                  <a:pt x="5421" y="114"/>
                </a:lnTo>
                <a:lnTo>
                  <a:pt x="5360" y="106"/>
                </a:lnTo>
                <a:lnTo>
                  <a:pt x="5301" y="99"/>
                </a:lnTo>
                <a:lnTo>
                  <a:pt x="5242" y="95"/>
                </a:lnTo>
                <a:lnTo>
                  <a:pt x="5185" y="94"/>
                </a:lnTo>
                <a:lnTo>
                  <a:pt x="5129" y="94"/>
                </a:lnTo>
                <a:lnTo>
                  <a:pt x="5074" y="96"/>
                </a:lnTo>
                <a:lnTo>
                  <a:pt x="5020" y="99"/>
                </a:lnTo>
                <a:lnTo>
                  <a:pt x="4966" y="106"/>
                </a:lnTo>
                <a:lnTo>
                  <a:pt x="4914" y="114"/>
                </a:lnTo>
                <a:lnTo>
                  <a:pt x="4864" y="124"/>
                </a:lnTo>
                <a:lnTo>
                  <a:pt x="4814" y="136"/>
                </a:lnTo>
                <a:lnTo>
                  <a:pt x="4767" y="150"/>
                </a:lnTo>
                <a:lnTo>
                  <a:pt x="4720" y="165"/>
                </a:lnTo>
                <a:lnTo>
                  <a:pt x="4675" y="183"/>
                </a:lnTo>
                <a:lnTo>
                  <a:pt x="4629" y="203"/>
                </a:lnTo>
                <a:lnTo>
                  <a:pt x="4587" y="225"/>
                </a:lnTo>
                <a:lnTo>
                  <a:pt x="4545" y="248"/>
                </a:lnTo>
                <a:lnTo>
                  <a:pt x="4505" y="273"/>
                </a:lnTo>
                <a:lnTo>
                  <a:pt x="4466" y="301"/>
                </a:lnTo>
                <a:lnTo>
                  <a:pt x="4428" y="329"/>
                </a:lnTo>
                <a:lnTo>
                  <a:pt x="4393" y="360"/>
                </a:lnTo>
                <a:lnTo>
                  <a:pt x="4358" y="393"/>
                </a:lnTo>
                <a:lnTo>
                  <a:pt x="4325" y="427"/>
                </a:lnTo>
                <a:lnTo>
                  <a:pt x="4293" y="465"/>
                </a:lnTo>
                <a:lnTo>
                  <a:pt x="4263" y="502"/>
                </a:lnTo>
                <a:lnTo>
                  <a:pt x="4236" y="543"/>
                </a:lnTo>
                <a:lnTo>
                  <a:pt x="4208" y="584"/>
                </a:lnTo>
                <a:lnTo>
                  <a:pt x="4183" y="628"/>
                </a:lnTo>
                <a:lnTo>
                  <a:pt x="4160" y="673"/>
                </a:lnTo>
                <a:lnTo>
                  <a:pt x="4163" y="648"/>
                </a:lnTo>
                <a:lnTo>
                  <a:pt x="4165" y="624"/>
                </a:lnTo>
                <a:lnTo>
                  <a:pt x="4166" y="601"/>
                </a:lnTo>
                <a:lnTo>
                  <a:pt x="4166" y="577"/>
                </a:lnTo>
                <a:lnTo>
                  <a:pt x="4165" y="554"/>
                </a:lnTo>
                <a:lnTo>
                  <a:pt x="4164" y="531"/>
                </a:lnTo>
                <a:lnTo>
                  <a:pt x="4159" y="485"/>
                </a:lnTo>
                <a:lnTo>
                  <a:pt x="4151" y="439"/>
                </a:lnTo>
                <a:lnTo>
                  <a:pt x="4143" y="394"/>
                </a:lnTo>
                <a:lnTo>
                  <a:pt x="4135" y="351"/>
                </a:lnTo>
                <a:lnTo>
                  <a:pt x="4128" y="307"/>
                </a:lnTo>
                <a:lnTo>
                  <a:pt x="4123" y="266"/>
                </a:lnTo>
                <a:lnTo>
                  <a:pt x="4122" y="245"/>
                </a:lnTo>
                <a:lnTo>
                  <a:pt x="4121" y="225"/>
                </a:lnTo>
                <a:lnTo>
                  <a:pt x="4121" y="205"/>
                </a:lnTo>
                <a:lnTo>
                  <a:pt x="4123" y="184"/>
                </a:lnTo>
                <a:lnTo>
                  <a:pt x="4126" y="165"/>
                </a:lnTo>
                <a:lnTo>
                  <a:pt x="4129" y="146"/>
                </a:lnTo>
                <a:lnTo>
                  <a:pt x="4134" y="127"/>
                </a:lnTo>
                <a:lnTo>
                  <a:pt x="4141" y="107"/>
                </a:lnTo>
                <a:lnTo>
                  <a:pt x="4150" y="90"/>
                </a:lnTo>
                <a:lnTo>
                  <a:pt x="4160" y="71"/>
                </a:lnTo>
                <a:lnTo>
                  <a:pt x="4172" y="53"/>
                </a:lnTo>
                <a:lnTo>
                  <a:pt x="4186" y="36"/>
                </a:lnTo>
                <a:lnTo>
                  <a:pt x="4203" y="18"/>
                </a:lnTo>
                <a:lnTo>
                  <a:pt x="4220" y="0"/>
                </a:lnTo>
                <a:lnTo>
                  <a:pt x="4203" y="2"/>
                </a:lnTo>
                <a:lnTo>
                  <a:pt x="4185" y="3"/>
                </a:lnTo>
                <a:lnTo>
                  <a:pt x="4167" y="4"/>
                </a:lnTo>
                <a:lnTo>
                  <a:pt x="4150" y="7"/>
                </a:lnTo>
                <a:lnTo>
                  <a:pt x="4133" y="10"/>
                </a:lnTo>
                <a:lnTo>
                  <a:pt x="4117" y="14"/>
                </a:lnTo>
                <a:lnTo>
                  <a:pt x="4100" y="18"/>
                </a:lnTo>
                <a:lnTo>
                  <a:pt x="4084" y="24"/>
                </a:lnTo>
                <a:lnTo>
                  <a:pt x="4053" y="35"/>
                </a:lnTo>
                <a:lnTo>
                  <a:pt x="4023" y="49"/>
                </a:lnTo>
                <a:lnTo>
                  <a:pt x="3995" y="65"/>
                </a:lnTo>
                <a:lnTo>
                  <a:pt x="3967" y="84"/>
                </a:lnTo>
                <a:lnTo>
                  <a:pt x="3942" y="104"/>
                </a:lnTo>
                <a:lnTo>
                  <a:pt x="3917" y="126"/>
                </a:lnTo>
                <a:lnTo>
                  <a:pt x="3895" y="150"/>
                </a:lnTo>
                <a:lnTo>
                  <a:pt x="3873" y="175"/>
                </a:lnTo>
                <a:lnTo>
                  <a:pt x="3854" y="202"/>
                </a:lnTo>
                <a:lnTo>
                  <a:pt x="3835" y="230"/>
                </a:lnTo>
                <a:lnTo>
                  <a:pt x="3820" y="260"/>
                </a:lnTo>
                <a:lnTo>
                  <a:pt x="3805" y="290"/>
                </a:lnTo>
                <a:lnTo>
                  <a:pt x="3792" y="322"/>
                </a:lnTo>
                <a:lnTo>
                  <a:pt x="3782" y="355"/>
                </a:lnTo>
                <a:lnTo>
                  <a:pt x="3773" y="388"/>
                </a:lnTo>
                <a:lnTo>
                  <a:pt x="3767" y="422"/>
                </a:lnTo>
                <a:lnTo>
                  <a:pt x="3762" y="456"/>
                </a:lnTo>
                <a:lnTo>
                  <a:pt x="3760" y="490"/>
                </a:lnTo>
                <a:lnTo>
                  <a:pt x="3759" y="525"/>
                </a:lnTo>
                <a:lnTo>
                  <a:pt x="3761" y="560"/>
                </a:lnTo>
                <a:lnTo>
                  <a:pt x="3766" y="597"/>
                </a:lnTo>
                <a:lnTo>
                  <a:pt x="3772" y="632"/>
                </a:lnTo>
                <a:lnTo>
                  <a:pt x="3781" y="667"/>
                </a:lnTo>
                <a:lnTo>
                  <a:pt x="3793" y="702"/>
                </a:lnTo>
                <a:lnTo>
                  <a:pt x="3806" y="736"/>
                </a:lnTo>
                <a:lnTo>
                  <a:pt x="3823" y="771"/>
                </a:lnTo>
                <a:lnTo>
                  <a:pt x="3842" y="804"/>
                </a:lnTo>
                <a:lnTo>
                  <a:pt x="3853" y="820"/>
                </a:lnTo>
                <a:lnTo>
                  <a:pt x="3864" y="837"/>
                </a:lnTo>
                <a:lnTo>
                  <a:pt x="3841" y="815"/>
                </a:lnTo>
                <a:lnTo>
                  <a:pt x="3817" y="794"/>
                </a:lnTo>
                <a:lnTo>
                  <a:pt x="3793" y="774"/>
                </a:lnTo>
                <a:lnTo>
                  <a:pt x="3769" y="755"/>
                </a:lnTo>
                <a:lnTo>
                  <a:pt x="3744" y="738"/>
                </a:lnTo>
                <a:lnTo>
                  <a:pt x="3718" y="721"/>
                </a:lnTo>
                <a:lnTo>
                  <a:pt x="3692" y="705"/>
                </a:lnTo>
                <a:lnTo>
                  <a:pt x="3667" y="689"/>
                </a:lnTo>
                <a:lnTo>
                  <a:pt x="3639" y="675"/>
                </a:lnTo>
                <a:lnTo>
                  <a:pt x="3613" y="662"/>
                </a:lnTo>
                <a:lnTo>
                  <a:pt x="3585" y="650"/>
                </a:lnTo>
                <a:lnTo>
                  <a:pt x="3558" y="639"/>
                </a:lnTo>
                <a:lnTo>
                  <a:pt x="3529" y="628"/>
                </a:lnTo>
                <a:lnTo>
                  <a:pt x="3502" y="618"/>
                </a:lnTo>
                <a:lnTo>
                  <a:pt x="3473" y="609"/>
                </a:lnTo>
                <a:lnTo>
                  <a:pt x="3445" y="601"/>
                </a:lnTo>
                <a:lnTo>
                  <a:pt x="3415" y="593"/>
                </a:lnTo>
                <a:lnTo>
                  <a:pt x="3386" y="588"/>
                </a:lnTo>
                <a:lnTo>
                  <a:pt x="3356" y="582"/>
                </a:lnTo>
                <a:lnTo>
                  <a:pt x="3328" y="577"/>
                </a:lnTo>
                <a:lnTo>
                  <a:pt x="3298" y="574"/>
                </a:lnTo>
                <a:lnTo>
                  <a:pt x="3268" y="570"/>
                </a:lnTo>
                <a:lnTo>
                  <a:pt x="3240" y="568"/>
                </a:lnTo>
                <a:lnTo>
                  <a:pt x="3210" y="566"/>
                </a:lnTo>
                <a:lnTo>
                  <a:pt x="3180" y="566"/>
                </a:lnTo>
                <a:lnTo>
                  <a:pt x="3151" y="566"/>
                </a:lnTo>
                <a:lnTo>
                  <a:pt x="3121" y="566"/>
                </a:lnTo>
                <a:lnTo>
                  <a:pt x="3092" y="567"/>
                </a:lnTo>
                <a:lnTo>
                  <a:pt x="3063" y="569"/>
                </a:lnTo>
                <a:lnTo>
                  <a:pt x="3034" y="573"/>
                </a:lnTo>
                <a:lnTo>
                  <a:pt x="3006" y="576"/>
                </a:lnTo>
                <a:lnTo>
                  <a:pt x="2976" y="580"/>
                </a:lnTo>
                <a:lnTo>
                  <a:pt x="2947" y="585"/>
                </a:lnTo>
                <a:lnTo>
                  <a:pt x="2920" y="591"/>
                </a:lnTo>
                <a:lnTo>
                  <a:pt x="2891" y="597"/>
                </a:lnTo>
                <a:lnTo>
                  <a:pt x="2864" y="603"/>
                </a:lnTo>
                <a:lnTo>
                  <a:pt x="2836" y="611"/>
                </a:lnTo>
                <a:lnTo>
                  <a:pt x="2809" y="620"/>
                </a:lnTo>
                <a:lnTo>
                  <a:pt x="2782" y="629"/>
                </a:lnTo>
                <a:lnTo>
                  <a:pt x="2756" y="637"/>
                </a:lnTo>
                <a:lnTo>
                  <a:pt x="2729" y="647"/>
                </a:lnTo>
                <a:lnTo>
                  <a:pt x="2704" y="658"/>
                </a:lnTo>
                <a:lnTo>
                  <a:pt x="2679" y="669"/>
                </a:lnTo>
                <a:lnTo>
                  <a:pt x="2655" y="681"/>
                </a:lnTo>
                <a:lnTo>
                  <a:pt x="2630" y="694"/>
                </a:lnTo>
                <a:lnTo>
                  <a:pt x="2606" y="707"/>
                </a:lnTo>
                <a:lnTo>
                  <a:pt x="2583" y="720"/>
                </a:lnTo>
                <a:lnTo>
                  <a:pt x="2561" y="734"/>
                </a:lnTo>
                <a:lnTo>
                  <a:pt x="2539" y="749"/>
                </a:lnTo>
                <a:lnTo>
                  <a:pt x="2517" y="763"/>
                </a:lnTo>
                <a:lnTo>
                  <a:pt x="2496" y="778"/>
                </a:lnTo>
                <a:lnTo>
                  <a:pt x="2476" y="795"/>
                </a:lnTo>
                <a:lnTo>
                  <a:pt x="2458" y="811"/>
                </a:lnTo>
                <a:lnTo>
                  <a:pt x="2439" y="828"/>
                </a:lnTo>
                <a:lnTo>
                  <a:pt x="2420" y="845"/>
                </a:lnTo>
                <a:lnTo>
                  <a:pt x="2404" y="863"/>
                </a:lnTo>
                <a:lnTo>
                  <a:pt x="2387" y="882"/>
                </a:lnTo>
                <a:lnTo>
                  <a:pt x="2372" y="900"/>
                </a:lnTo>
                <a:lnTo>
                  <a:pt x="2357" y="919"/>
                </a:lnTo>
                <a:lnTo>
                  <a:pt x="2343" y="939"/>
                </a:lnTo>
                <a:lnTo>
                  <a:pt x="2330" y="959"/>
                </a:lnTo>
                <a:lnTo>
                  <a:pt x="2319" y="980"/>
                </a:lnTo>
                <a:lnTo>
                  <a:pt x="2308" y="1000"/>
                </a:lnTo>
                <a:lnTo>
                  <a:pt x="2297" y="1021"/>
                </a:lnTo>
                <a:lnTo>
                  <a:pt x="2327" y="1010"/>
                </a:lnTo>
                <a:lnTo>
                  <a:pt x="2359" y="1000"/>
                </a:lnTo>
                <a:lnTo>
                  <a:pt x="2393" y="993"/>
                </a:lnTo>
                <a:lnTo>
                  <a:pt x="2429" y="986"/>
                </a:lnTo>
                <a:lnTo>
                  <a:pt x="2468" y="982"/>
                </a:lnTo>
                <a:lnTo>
                  <a:pt x="2507" y="977"/>
                </a:lnTo>
                <a:lnTo>
                  <a:pt x="2550" y="975"/>
                </a:lnTo>
                <a:lnTo>
                  <a:pt x="2593" y="973"/>
                </a:lnTo>
                <a:lnTo>
                  <a:pt x="2638" y="973"/>
                </a:lnTo>
                <a:lnTo>
                  <a:pt x="2684" y="973"/>
                </a:lnTo>
                <a:lnTo>
                  <a:pt x="2781" y="975"/>
                </a:lnTo>
                <a:lnTo>
                  <a:pt x="2882" y="981"/>
                </a:lnTo>
                <a:lnTo>
                  <a:pt x="2987" y="986"/>
                </a:lnTo>
                <a:lnTo>
                  <a:pt x="3201" y="1000"/>
                </a:lnTo>
                <a:lnTo>
                  <a:pt x="3310" y="1006"/>
                </a:lnTo>
                <a:lnTo>
                  <a:pt x="3419" y="1009"/>
                </a:lnTo>
                <a:lnTo>
                  <a:pt x="3473" y="1010"/>
                </a:lnTo>
                <a:lnTo>
                  <a:pt x="3526" y="1011"/>
                </a:lnTo>
                <a:lnTo>
                  <a:pt x="3579" y="1010"/>
                </a:lnTo>
                <a:lnTo>
                  <a:pt x="3630" y="1009"/>
                </a:lnTo>
                <a:lnTo>
                  <a:pt x="3682" y="1007"/>
                </a:lnTo>
                <a:lnTo>
                  <a:pt x="3733" y="1004"/>
                </a:lnTo>
                <a:lnTo>
                  <a:pt x="3782" y="998"/>
                </a:lnTo>
                <a:lnTo>
                  <a:pt x="3831" y="993"/>
                </a:lnTo>
                <a:lnTo>
                  <a:pt x="3780" y="1007"/>
                </a:lnTo>
                <a:lnTo>
                  <a:pt x="3727" y="1022"/>
                </a:lnTo>
                <a:lnTo>
                  <a:pt x="3673" y="1040"/>
                </a:lnTo>
                <a:lnTo>
                  <a:pt x="3617" y="1061"/>
                </a:lnTo>
                <a:lnTo>
                  <a:pt x="3561" y="1083"/>
                </a:lnTo>
                <a:lnTo>
                  <a:pt x="3503" y="1107"/>
                </a:lnTo>
                <a:lnTo>
                  <a:pt x="3445" y="1134"/>
                </a:lnTo>
                <a:lnTo>
                  <a:pt x="3385" y="1163"/>
                </a:lnTo>
                <a:lnTo>
                  <a:pt x="3326" y="1195"/>
                </a:lnTo>
                <a:lnTo>
                  <a:pt x="3266" y="1229"/>
                </a:lnTo>
                <a:lnTo>
                  <a:pt x="3208" y="1267"/>
                </a:lnTo>
                <a:lnTo>
                  <a:pt x="3178" y="1285"/>
                </a:lnTo>
                <a:lnTo>
                  <a:pt x="3149" y="1306"/>
                </a:lnTo>
                <a:lnTo>
                  <a:pt x="3120" y="1327"/>
                </a:lnTo>
                <a:lnTo>
                  <a:pt x="3091" y="1349"/>
                </a:lnTo>
                <a:lnTo>
                  <a:pt x="3063" y="1371"/>
                </a:lnTo>
                <a:lnTo>
                  <a:pt x="3034" y="1394"/>
                </a:lnTo>
                <a:lnTo>
                  <a:pt x="3006" y="1419"/>
                </a:lnTo>
                <a:lnTo>
                  <a:pt x="2978" y="1443"/>
                </a:lnTo>
                <a:lnTo>
                  <a:pt x="2951" y="1469"/>
                </a:lnTo>
                <a:lnTo>
                  <a:pt x="2924" y="1494"/>
                </a:lnTo>
                <a:lnTo>
                  <a:pt x="2898" y="1522"/>
                </a:lnTo>
                <a:lnTo>
                  <a:pt x="2871" y="1551"/>
                </a:lnTo>
                <a:lnTo>
                  <a:pt x="2846" y="1579"/>
                </a:lnTo>
                <a:lnTo>
                  <a:pt x="2821" y="1609"/>
                </a:lnTo>
                <a:lnTo>
                  <a:pt x="2795" y="1639"/>
                </a:lnTo>
                <a:lnTo>
                  <a:pt x="2772" y="1670"/>
                </a:lnTo>
                <a:lnTo>
                  <a:pt x="2748" y="1702"/>
                </a:lnTo>
                <a:lnTo>
                  <a:pt x="2725" y="1735"/>
                </a:lnTo>
                <a:lnTo>
                  <a:pt x="2703" y="1769"/>
                </a:lnTo>
                <a:lnTo>
                  <a:pt x="2682" y="1805"/>
                </a:lnTo>
                <a:lnTo>
                  <a:pt x="2661" y="1840"/>
                </a:lnTo>
                <a:lnTo>
                  <a:pt x="2641" y="1877"/>
                </a:lnTo>
                <a:lnTo>
                  <a:pt x="2622" y="1915"/>
                </a:lnTo>
                <a:lnTo>
                  <a:pt x="2603" y="1953"/>
                </a:lnTo>
                <a:lnTo>
                  <a:pt x="2585" y="1993"/>
                </a:lnTo>
                <a:lnTo>
                  <a:pt x="2569" y="2033"/>
                </a:lnTo>
                <a:lnTo>
                  <a:pt x="2553" y="2075"/>
                </a:lnTo>
                <a:lnTo>
                  <a:pt x="2538" y="2118"/>
                </a:lnTo>
                <a:lnTo>
                  <a:pt x="2524" y="2161"/>
                </a:lnTo>
                <a:lnTo>
                  <a:pt x="2512" y="2206"/>
                </a:lnTo>
                <a:lnTo>
                  <a:pt x="2499" y="2251"/>
                </a:lnTo>
                <a:lnTo>
                  <a:pt x="2488" y="2299"/>
                </a:lnTo>
                <a:lnTo>
                  <a:pt x="2479" y="2346"/>
                </a:lnTo>
                <a:lnTo>
                  <a:pt x="2470" y="2394"/>
                </a:lnTo>
                <a:lnTo>
                  <a:pt x="2462" y="2445"/>
                </a:lnTo>
                <a:lnTo>
                  <a:pt x="2455" y="2496"/>
                </a:lnTo>
                <a:lnTo>
                  <a:pt x="2450" y="2547"/>
                </a:lnTo>
                <a:lnTo>
                  <a:pt x="2447" y="2601"/>
                </a:lnTo>
                <a:lnTo>
                  <a:pt x="2443" y="2655"/>
                </a:lnTo>
                <a:lnTo>
                  <a:pt x="2442" y="2711"/>
                </a:lnTo>
                <a:lnTo>
                  <a:pt x="2441" y="2767"/>
                </a:lnTo>
                <a:lnTo>
                  <a:pt x="2443" y="2824"/>
                </a:lnTo>
                <a:lnTo>
                  <a:pt x="2451" y="2794"/>
                </a:lnTo>
                <a:lnTo>
                  <a:pt x="2461" y="2763"/>
                </a:lnTo>
                <a:lnTo>
                  <a:pt x="2471" y="2732"/>
                </a:lnTo>
                <a:lnTo>
                  <a:pt x="2482" y="2702"/>
                </a:lnTo>
                <a:lnTo>
                  <a:pt x="2494" y="2673"/>
                </a:lnTo>
                <a:lnTo>
                  <a:pt x="2506" y="2644"/>
                </a:lnTo>
                <a:lnTo>
                  <a:pt x="2519" y="2617"/>
                </a:lnTo>
                <a:lnTo>
                  <a:pt x="2534" y="2589"/>
                </a:lnTo>
                <a:lnTo>
                  <a:pt x="2549" y="2562"/>
                </a:lnTo>
                <a:lnTo>
                  <a:pt x="2564" y="2535"/>
                </a:lnTo>
                <a:lnTo>
                  <a:pt x="2581" y="2509"/>
                </a:lnTo>
                <a:lnTo>
                  <a:pt x="2598" y="2482"/>
                </a:lnTo>
                <a:lnTo>
                  <a:pt x="2616" y="2457"/>
                </a:lnTo>
                <a:lnTo>
                  <a:pt x="2635" y="2432"/>
                </a:lnTo>
                <a:lnTo>
                  <a:pt x="2653" y="2408"/>
                </a:lnTo>
                <a:lnTo>
                  <a:pt x="2673" y="2383"/>
                </a:lnTo>
                <a:lnTo>
                  <a:pt x="2714" y="2335"/>
                </a:lnTo>
                <a:lnTo>
                  <a:pt x="2758" y="2289"/>
                </a:lnTo>
                <a:lnTo>
                  <a:pt x="2803" y="2243"/>
                </a:lnTo>
                <a:lnTo>
                  <a:pt x="2850" y="2199"/>
                </a:lnTo>
                <a:lnTo>
                  <a:pt x="2899" y="2153"/>
                </a:lnTo>
                <a:lnTo>
                  <a:pt x="2949" y="2109"/>
                </a:lnTo>
                <a:lnTo>
                  <a:pt x="3001" y="2067"/>
                </a:lnTo>
                <a:lnTo>
                  <a:pt x="3054" y="2022"/>
                </a:lnTo>
                <a:lnTo>
                  <a:pt x="3162" y="1934"/>
                </a:lnTo>
                <a:lnTo>
                  <a:pt x="3272" y="1845"/>
                </a:lnTo>
                <a:lnTo>
                  <a:pt x="3328" y="1800"/>
                </a:lnTo>
                <a:lnTo>
                  <a:pt x="3384" y="1754"/>
                </a:lnTo>
                <a:lnTo>
                  <a:pt x="3439" y="1706"/>
                </a:lnTo>
                <a:lnTo>
                  <a:pt x="3495" y="1657"/>
                </a:lnTo>
                <a:lnTo>
                  <a:pt x="3550" y="1607"/>
                </a:lnTo>
                <a:lnTo>
                  <a:pt x="3604" y="1555"/>
                </a:lnTo>
                <a:lnTo>
                  <a:pt x="3658" y="1501"/>
                </a:lnTo>
                <a:lnTo>
                  <a:pt x="3711" y="1446"/>
                </a:lnTo>
                <a:lnTo>
                  <a:pt x="3762" y="1388"/>
                </a:lnTo>
                <a:lnTo>
                  <a:pt x="3813" y="1328"/>
                </a:lnTo>
                <a:lnTo>
                  <a:pt x="3837" y="1298"/>
                </a:lnTo>
                <a:lnTo>
                  <a:pt x="3861" y="1266"/>
                </a:lnTo>
                <a:lnTo>
                  <a:pt x="3886" y="1234"/>
                </a:lnTo>
                <a:lnTo>
                  <a:pt x="3909" y="12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7429431" y="4574689"/>
            <a:ext cx="998952" cy="1251297"/>
          </a:xfrm>
          <a:custGeom>
            <a:avLst/>
            <a:gdLst>
              <a:gd name="T0" fmla="*/ 287353 w 5041"/>
              <a:gd name="T1" fmla="*/ 1349891 h 6311"/>
              <a:gd name="T2" fmla="*/ 101419 w 5041"/>
              <a:gd name="T3" fmla="*/ 1349891 h 6311"/>
              <a:gd name="T4" fmla="*/ 15394 w 5041"/>
              <a:gd name="T5" fmla="*/ 1187191 h 6311"/>
              <a:gd name="T6" fmla="*/ 124661 w 5041"/>
              <a:gd name="T7" fmla="*/ 1031133 h 6311"/>
              <a:gd name="T8" fmla="*/ 308482 w 5041"/>
              <a:gd name="T9" fmla="*/ 1057998 h 6311"/>
              <a:gd name="T10" fmla="*/ 676126 w 5041"/>
              <a:gd name="T11" fmla="*/ 696679 h 6311"/>
              <a:gd name="T12" fmla="*/ 724421 w 5041"/>
              <a:gd name="T13" fmla="*/ 694566 h 6311"/>
              <a:gd name="T14" fmla="*/ 417146 w 5041"/>
              <a:gd name="T15" fmla="*/ 893789 h 6311"/>
              <a:gd name="T16" fmla="*/ 415938 w 5041"/>
              <a:gd name="T17" fmla="*/ 527942 h 6311"/>
              <a:gd name="T18" fmla="*/ 469062 w 5041"/>
              <a:gd name="T19" fmla="*/ 472100 h 6311"/>
              <a:gd name="T20" fmla="*/ 837309 w 5041"/>
              <a:gd name="T21" fmla="*/ 707244 h 6311"/>
              <a:gd name="T22" fmla="*/ 749473 w 5041"/>
              <a:gd name="T23" fmla="*/ 504096 h 6311"/>
              <a:gd name="T24" fmla="*/ 463025 w 5041"/>
              <a:gd name="T25" fmla="*/ 349849 h 6311"/>
              <a:gd name="T26" fmla="*/ 646545 w 5041"/>
              <a:gd name="T27" fmla="*/ 333549 h 6311"/>
              <a:gd name="T28" fmla="*/ 913374 w 5041"/>
              <a:gd name="T29" fmla="*/ 283441 h 6311"/>
              <a:gd name="T30" fmla="*/ 816180 w 5041"/>
              <a:gd name="T31" fmla="*/ 217033 h 6311"/>
              <a:gd name="T32" fmla="*/ 456385 w 5041"/>
              <a:gd name="T33" fmla="*/ 242691 h 6311"/>
              <a:gd name="T34" fmla="*/ 606099 w 5041"/>
              <a:gd name="T35" fmla="*/ 152738 h 6311"/>
              <a:gd name="T36" fmla="*/ 725326 w 5041"/>
              <a:gd name="T37" fmla="*/ 20526 h 6311"/>
              <a:gd name="T38" fmla="*/ 483249 w 5041"/>
              <a:gd name="T39" fmla="*/ 97197 h 6311"/>
              <a:gd name="T40" fmla="*/ 348024 w 5041"/>
              <a:gd name="T41" fmla="*/ 209487 h 6311"/>
              <a:gd name="T42" fmla="*/ 398733 w 5041"/>
              <a:gd name="T43" fmla="*/ 2415 h 6311"/>
              <a:gd name="T44" fmla="*/ 292183 w 5041"/>
              <a:gd name="T45" fmla="*/ 57050 h 6311"/>
              <a:gd name="T46" fmla="*/ 260791 w 5041"/>
              <a:gd name="T47" fmla="*/ 279819 h 6311"/>
              <a:gd name="T48" fmla="*/ 165108 w 5041"/>
              <a:gd name="T49" fmla="*/ 289478 h 6311"/>
              <a:gd name="T50" fmla="*/ 19016 w 5041"/>
              <a:gd name="T51" fmla="*/ 471496 h 6311"/>
              <a:gd name="T52" fmla="*/ 255056 w 5041"/>
              <a:gd name="T53" fmla="*/ 346226 h 6311"/>
              <a:gd name="T54" fmla="*/ 32297 w 5041"/>
              <a:gd name="T55" fmla="*/ 626347 h 6311"/>
              <a:gd name="T56" fmla="*/ 14187 w 5041"/>
              <a:gd name="T57" fmla="*/ 857265 h 6311"/>
              <a:gd name="T58" fmla="*/ 276185 w 5041"/>
              <a:gd name="T59" fmla="*/ 409012 h 6311"/>
              <a:gd name="T60" fmla="*/ 273771 w 5041"/>
              <a:gd name="T61" fmla="*/ 773652 h 6311"/>
              <a:gd name="T62" fmla="*/ 419560 w 5041"/>
              <a:gd name="T63" fmla="*/ 996722 h 6311"/>
              <a:gd name="T64" fmla="*/ 1504380 w 5041"/>
              <a:gd name="T65" fmla="*/ 684303 h 6311"/>
              <a:gd name="T66" fmla="*/ 1316936 w 5041"/>
              <a:gd name="T67" fmla="*/ 501681 h 6311"/>
              <a:gd name="T68" fmla="*/ 1392699 w 5041"/>
              <a:gd name="T69" fmla="*/ 483872 h 6311"/>
              <a:gd name="T70" fmla="*/ 1366740 w 5041"/>
              <a:gd name="T71" fmla="*/ 402371 h 6311"/>
              <a:gd name="T72" fmla="*/ 1215215 w 5041"/>
              <a:gd name="T73" fmla="*/ 382751 h 6311"/>
              <a:gd name="T74" fmla="*/ 1151527 w 5041"/>
              <a:gd name="T75" fmla="*/ 362225 h 6311"/>
              <a:gd name="T76" fmla="*/ 1004832 w 5041"/>
              <a:gd name="T77" fmla="*/ 210090 h 6311"/>
              <a:gd name="T78" fmla="*/ 974647 w 5041"/>
              <a:gd name="T79" fmla="*/ 248124 h 6311"/>
              <a:gd name="T80" fmla="*/ 1029885 w 5041"/>
              <a:gd name="T81" fmla="*/ 386071 h 6311"/>
              <a:gd name="T82" fmla="*/ 828858 w 5041"/>
              <a:gd name="T83" fmla="*/ 348038 h 6311"/>
              <a:gd name="T84" fmla="*/ 937823 w 5041"/>
              <a:gd name="T85" fmla="*/ 452177 h 6311"/>
              <a:gd name="T86" fmla="*/ 872021 w 5041"/>
              <a:gd name="T87" fmla="*/ 575032 h 6311"/>
              <a:gd name="T88" fmla="*/ 1095384 w 5041"/>
              <a:gd name="T89" fmla="*/ 525226 h 6311"/>
              <a:gd name="T90" fmla="*/ 1170543 w 5041"/>
              <a:gd name="T91" fmla="*/ 898317 h 6311"/>
              <a:gd name="T92" fmla="*/ 1216121 w 5041"/>
              <a:gd name="T93" fmla="*/ 1062526 h 6311"/>
              <a:gd name="T94" fmla="*/ 1198916 w 5041"/>
              <a:gd name="T95" fmla="*/ 597369 h 6311"/>
              <a:gd name="T96" fmla="*/ 1391189 w 5041"/>
              <a:gd name="T97" fmla="*/ 697584 h 6311"/>
              <a:gd name="T98" fmla="*/ 450348 w 5041"/>
              <a:gd name="T99" fmla="*/ 1480593 h 6311"/>
              <a:gd name="T100" fmla="*/ 548749 w 5041"/>
              <a:gd name="T101" fmla="*/ 594954 h 6311"/>
              <a:gd name="T102" fmla="*/ 707819 w 5041"/>
              <a:gd name="T103" fmla="*/ 1100559 h 6311"/>
              <a:gd name="T104" fmla="*/ 642018 w 5041"/>
              <a:gd name="T105" fmla="*/ 1262655 h 6311"/>
              <a:gd name="T106" fmla="*/ 526714 w 5041"/>
              <a:gd name="T107" fmla="*/ 769124 h 6311"/>
              <a:gd name="T108" fmla="*/ 808634 w 5041"/>
              <a:gd name="T109" fmla="*/ 1125010 h 6311"/>
              <a:gd name="T110" fmla="*/ 878058 w 5041"/>
              <a:gd name="T111" fmla="*/ 1248166 h 6311"/>
              <a:gd name="T112" fmla="*/ 1023848 w 5041"/>
              <a:gd name="T113" fmla="*/ 708753 h 6311"/>
              <a:gd name="T114" fmla="*/ 1127078 w 5041"/>
              <a:gd name="T115" fmla="*/ 1695513 h 6311"/>
              <a:gd name="T116" fmla="*/ 966196 w 5041"/>
              <a:gd name="T117" fmla="*/ 1476669 h 6311"/>
              <a:gd name="T118" fmla="*/ 772715 w 5041"/>
              <a:gd name="T119" fmla="*/ 1417506 h 6311"/>
              <a:gd name="T120" fmla="*/ 583460 w 5041"/>
              <a:gd name="T121" fmla="*/ 1463388 h 6311"/>
              <a:gd name="T122" fmla="*/ 411109 w 5041"/>
              <a:gd name="T123" fmla="*/ 1662008 h 631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041" h="6311">
                <a:moveTo>
                  <a:pt x="1238" y="3964"/>
                </a:moveTo>
                <a:lnTo>
                  <a:pt x="1238" y="3964"/>
                </a:lnTo>
                <a:lnTo>
                  <a:pt x="1238" y="3994"/>
                </a:lnTo>
                <a:lnTo>
                  <a:pt x="1236" y="4024"/>
                </a:lnTo>
                <a:lnTo>
                  <a:pt x="1231" y="4054"/>
                </a:lnTo>
                <a:lnTo>
                  <a:pt x="1226" y="4084"/>
                </a:lnTo>
                <a:lnTo>
                  <a:pt x="1219" y="4112"/>
                </a:lnTo>
                <a:lnTo>
                  <a:pt x="1211" y="4141"/>
                </a:lnTo>
                <a:lnTo>
                  <a:pt x="1203" y="4168"/>
                </a:lnTo>
                <a:lnTo>
                  <a:pt x="1192" y="4195"/>
                </a:lnTo>
                <a:lnTo>
                  <a:pt x="1180" y="4221"/>
                </a:lnTo>
                <a:lnTo>
                  <a:pt x="1166" y="4246"/>
                </a:lnTo>
                <a:lnTo>
                  <a:pt x="1152" y="4272"/>
                </a:lnTo>
                <a:lnTo>
                  <a:pt x="1137" y="4296"/>
                </a:lnTo>
                <a:lnTo>
                  <a:pt x="1120" y="4319"/>
                </a:lnTo>
                <a:lnTo>
                  <a:pt x="1103" y="4342"/>
                </a:lnTo>
                <a:lnTo>
                  <a:pt x="1084" y="4363"/>
                </a:lnTo>
                <a:lnTo>
                  <a:pt x="1064" y="4384"/>
                </a:lnTo>
                <a:lnTo>
                  <a:pt x="1043" y="4404"/>
                </a:lnTo>
                <a:lnTo>
                  <a:pt x="1022" y="4422"/>
                </a:lnTo>
                <a:lnTo>
                  <a:pt x="999" y="4440"/>
                </a:lnTo>
                <a:lnTo>
                  <a:pt x="976" y="4456"/>
                </a:lnTo>
                <a:lnTo>
                  <a:pt x="952" y="4472"/>
                </a:lnTo>
                <a:lnTo>
                  <a:pt x="928" y="4486"/>
                </a:lnTo>
                <a:lnTo>
                  <a:pt x="901" y="4499"/>
                </a:lnTo>
                <a:lnTo>
                  <a:pt x="875" y="4511"/>
                </a:lnTo>
                <a:lnTo>
                  <a:pt x="848" y="4521"/>
                </a:lnTo>
                <a:lnTo>
                  <a:pt x="821" y="4531"/>
                </a:lnTo>
                <a:lnTo>
                  <a:pt x="792" y="4539"/>
                </a:lnTo>
                <a:lnTo>
                  <a:pt x="764" y="4546"/>
                </a:lnTo>
                <a:lnTo>
                  <a:pt x="734" y="4551"/>
                </a:lnTo>
                <a:lnTo>
                  <a:pt x="704" y="4554"/>
                </a:lnTo>
                <a:lnTo>
                  <a:pt x="675" y="4558"/>
                </a:lnTo>
                <a:lnTo>
                  <a:pt x="644" y="4558"/>
                </a:lnTo>
                <a:lnTo>
                  <a:pt x="613" y="4558"/>
                </a:lnTo>
                <a:lnTo>
                  <a:pt x="583" y="4554"/>
                </a:lnTo>
                <a:lnTo>
                  <a:pt x="554" y="4551"/>
                </a:lnTo>
                <a:lnTo>
                  <a:pt x="524" y="4546"/>
                </a:lnTo>
                <a:lnTo>
                  <a:pt x="495" y="4539"/>
                </a:lnTo>
                <a:lnTo>
                  <a:pt x="467" y="4531"/>
                </a:lnTo>
                <a:lnTo>
                  <a:pt x="439" y="4521"/>
                </a:lnTo>
                <a:lnTo>
                  <a:pt x="413" y="4511"/>
                </a:lnTo>
                <a:lnTo>
                  <a:pt x="386" y="4499"/>
                </a:lnTo>
                <a:lnTo>
                  <a:pt x="361" y="4486"/>
                </a:lnTo>
                <a:lnTo>
                  <a:pt x="336" y="4472"/>
                </a:lnTo>
                <a:lnTo>
                  <a:pt x="311" y="4456"/>
                </a:lnTo>
                <a:lnTo>
                  <a:pt x="288" y="4440"/>
                </a:lnTo>
                <a:lnTo>
                  <a:pt x="266" y="4422"/>
                </a:lnTo>
                <a:lnTo>
                  <a:pt x="244" y="4404"/>
                </a:lnTo>
                <a:lnTo>
                  <a:pt x="223" y="4384"/>
                </a:lnTo>
                <a:lnTo>
                  <a:pt x="204" y="4363"/>
                </a:lnTo>
                <a:lnTo>
                  <a:pt x="185" y="4342"/>
                </a:lnTo>
                <a:lnTo>
                  <a:pt x="167" y="4319"/>
                </a:lnTo>
                <a:lnTo>
                  <a:pt x="151" y="4296"/>
                </a:lnTo>
                <a:lnTo>
                  <a:pt x="135" y="4272"/>
                </a:lnTo>
                <a:lnTo>
                  <a:pt x="121" y="4246"/>
                </a:lnTo>
                <a:lnTo>
                  <a:pt x="108" y="4221"/>
                </a:lnTo>
                <a:lnTo>
                  <a:pt x="96" y="4195"/>
                </a:lnTo>
                <a:lnTo>
                  <a:pt x="86" y="4168"/>
                </a:lnTo>
                <a:lnTo>
                  <a:pt x="76" y="4141"/>
                </a:lnTo>
                <a:lnTo>
                  <a:pt x="68" y="4112"/>
                </a:lnTo>
                <a:lnTo>
                  <a:pt x="62" y="4084"/>
                </a:lnTo>
                <a:lnTo>
                  <a:pt x="56" y="4054"/>
                </a:lnTo>
                <a:lnTo>
                  <a:pt x="53" y="4024"/>
                </a:lnTo>
                <a:lnTo>
                  <a:pt x="51" y="3994"/>
                </a:lnTo>
                <a:lnTo>
                  <a:pt x="50" y="3964"/>
                </a:lnTo>
                <a:lnTo>
                  <a:pt x="51" y="3933"/>
                </a:lnTo>
                <a:lnTo>
                  <a:pt x="53" y="3903"/>
                </a:lnTo>
                <a:lnTo>
                  <a:pt x="56" y="3873"/>
                </a:lnTo>
                <a:lnTo>
                  <a:pt x="62" y="3844"/>
                </a:lnTo>
                <a:lnTo>
                  <a:pt x="68" y="3815"/>
                </a:lnTo>
                <a:lnTo>
                  <a:pt x="76" y="3786"/>
                </a:lnTo>
                <a:lnTo>
                  <a:pt x="86" y="3759"/>
                </a:lnTo>
                <a:lnTo>
                  <a:pt x="96" y="3733"/>
                </a:lnTo>
                <a:lnTo>
                  <a:pt x="108" y="3706"/>
                </a:lnTo>
                <a:lnTo>
                  <a:pt x="121" y="3680"/>
                </a:lnTo>
                <a:lnTo>
                  <a:pt x="135" y="3656"/>
                </a:lnTo>
                <a:lnTo>
                  <a:pt x="151" y="3631"/>
                </a:lnTo>
                <a:lnTo>
                  <a:pt x="167" y="3608"/>
                </a:lnTo>
                <a:lnTo>
                  <a:pt x="185" y="3585"/>
                </a:lnTo>
                <a:lnTo>
                  <a:pt x="204" y="3564"/>
                </a:lnTo>
                <a:lnTo>
                  <a:pt x="223" y="3543"/>
                </a:lnTo>
                <a:lnTo>
                  <a:pt x="244" y="3524"/>
                </a:lnTo>
                <a:lnTo>
                  <a:pt x="266" y="3505"/>
                </a:lnTo>
                <a:lnTo>
                  <a:pt x="288" y="3487"/>
                </a:lnTo>
                <a:lnTo>
                  <a:pt x="311" y="3471"/>
                </a:lnTo>
                <a:lnTo>
                  <a:pt x="336" y="3455"/>
                </a:lnTo>
                <a:lnTo>
                  <a:pt x="361" y="3441"/>
                </a:lnTo>
                <a:lnTo>
                  <a:pt x="386" y="3428"/>
                </a:lnTo>
                <a:lnTo>
                  <a:pt x="413" y="3416"/>
                </a:lnTo>
                <a:lnTo>
                  <a:pt x="439" y="3405"/>
                </a:lnTo>
                <a:lnTo>
                  <a:pt x="467" y="3396"/>
                </a:lnTo>
                <a:lnTo>
                  <a:pt x="495" y="3388"/>
                </a:lnTo>
                <a:lnTo>
                  <a:pt x="524" y="3382"/>
                </a:lnTo>
                <a:lnTo>
                  <a:pt x="554" y="3376"/>
                </a:lnTo>
                <a:lnTo>
                  <a:pt x="583" y="3372"/>
                </a:lnTo>
                <a:lnTo>
                  <a:pt x="613" y="3370"/>
                </a:lnTo>
                <a:lnTo>
                  <a:pt x="644" y="3370"/>
                </a:lnTo>
                <a:lnTo>
                  <a:pt x="675" y="3370"/>
                </a:lnTo>
                <a:lnTo>
                  <a:pt x="704" y="3372"/>
                </a:lnTo>
                <a:lnTo>
                  <a:pt x="734" y="3376"/>
                </a:lnTo>
                <a:lnTo>
                  <a:pt x="764" y="3382"/>
                </a:lnTo>
                <a:lnTo>
                  <a:pt x="792" y="3388"/>
                </a:lnTo>
                <a:lnTo>
                  <a:pt x="821" y="3396"/>
                </a:lnTo>
                <a:lnTo>
                  <a:pt x="848" y="3405"/>
                </a:lnTo>
                <a:lnTo>
                  <a:pt x="875" y="3416"/>
                </a:lnTo>
                <a:lnTo>
                  <a:pt x="901" y="3428"/>
                </a:lnTo>
                <a:lnTo>
                  <a:pt x="928" y="3441"/>
                </a:lnTo>
                <a:lnTo>
                  <a:pt x="952" y="3455"/>
                </a:lnTo>
                <a:lnTo>
                  <a:pt x="976" y="3471"/>
                </a:lnTo>
                <a:lnTo>
                  <a:pt x="999" y="3487"/>
                </a:lnTo>
                <a:lnTo>
                  <a:pt x="1022" y="3505"/>
                </a:lnTo>
                <a:lnTo>
                  <a:pt x="1043" y="3524"/>
                </a:lnTo>
                <a:lnTo>
                  <a:pt x="1064" y="3543"/>
                </a:lnTo>
                <a:lnTo>
                  <a:pt x="1084" y="3564"/>
                </a:lnTo>
                <a:lnTo>
                  <a:pt x="1103" y="3585"/>
                </a:lnTo>
                <a:lnTo>
                  <a:pt x="1120" y="3608"/>
                </a:lnTo>
                <a:lnTo>
                  <a:pt x="1137" y="3631"/>
                </a:lnTo>
                <a:lnTo>
                  <a:pt x="1152" y="3656"/>
                </a:lnTo>
                <a:lnTo>
                  <a:pt x="1166" y="3680"/>
                </a:lnTo>
                <a:lnTo>
                  <a:pt x="1180" y="3706"/>
                </a:lnTo>
                <a:lnTo>
                  <a:pt x="1192" y="3733"/>
                </a:lnTo>
                <a:lnTo>
                  <a:pt x="1203" y="3759"/>
                </a:lnTo>
                <a:lnTo>
                  <a:pt x="1211" y="3786"/>
                </a:lnTo>
                <a:lnTo>
                  <a:pt x="1219" y="3815"/>
                </a:lnTo>
                <a:lnTo>
                  <a:pt x="1226" y="3844"/>
                </a:lnTo>
                <a:lnTo>
                  <a:pt x="1231" y="3873"/>
                </a:lnTo>
                <a:lnTo>
                  <a:pt x="1236" y="3903"/>
                </a:lnTo>
                <a:lnTo>
                  <a:pt x="1238" y="3933"/>
                </a:lnTo>
                <a:lnTo>
                  <a:pt x="1238" y="3964"/>
                </a:lnTo>
                <a:close/>
                <a:moveTo>
                  <a:pt x="2276" y="2224"/>
                </a:moveTo>
                <a:lnTo>
                  <a:pt x="2276" y="2224"/>
                </a:lnTo>
                <a:lnTo>
                  <a:pt x="2258" y="2265"/>
                </a:lnTo>
                <a:lnTo>
                  <a:pt x="2240" y="2308"/>
                </a:lnTo>
                <a:lnTo>
                  <a:pt x="2225" y="2352"/>
                </a:lnTo>
                <a:lnTo>
                  <a:pt x="2213" y="2398"/>
                </a:lnTo>
                <a:lnTo>
                  <a:pt x="2202" y="2445"/>
                </a:lnTo>
                <a:lnTo>
                  <a:pt x="2193" y="2494"/>
                </a:lnTo>
                <a:lnTo>
                  <a:pt x="2186" y="2544"/>
                </a:lnTo>
                <a:lnTo>
                  <a:pt x="2182" y="2597"/>
                </a:lnTo>
                <a:lnTo>
                  <a:pt x="2194" y="2575"/>
                </a:lnTo>
                <a:lnTo>
                  <a:pt x="2207" y="2553"/>
                </a:lnTo>
                <a:lnTo>
                  <a:pt x="2221" y="2532"/>
                </a:lnTo>
                <a:lnTo>
                  <a:pt x="2235" y="2513"/>
                </a:lnTo>
                <a:lnTo>
                  <a:pt x="2250" y="2494"/>
                </a:lnTo>
                <a:lnTo>
                  <a:pt x="2264" y="2475"/>
                </a:lnTo>
                <a:lnTo>
                  <a:pt x="2280" y="2458"/>
                </a:lnTo>
                <a:lnTo>
                  <a:pt x="2296" y="2441"/>
                </a:lnTo>
                <a:lnTo>
                  <a:pt x="2313" y="2425"/>
                </a:lnTo>
                <a:lnTo>
                  <a:pt x="2329" y="2408"/>
                </a:lnTo>
                <a:lnTo>
                  <a:pt x="2346" y="2394"/>
                </a:lnTo>
                <a:lnTo>
                  <a:pt x="2363" y="2379"/>
                </a:lnTo>
                <a:lnTo>
                  <a:pt x="2400" y="2352"/>
                </a:lnTo>
                <a:lnTo>
                  <a:pt x="2437" y="2327"/>
                </a:lnTo>
                <a:lnTo>
                  <a:pt x="2400" y="2301"/>
                </a:lnTo>
                <a:lnTo>
                  <a:pt x="2361" y="2276"/>
                </a:lnTo>
                <a:lnTo>
                  <a:pt x="2319" y="2251"/>
                </a:lnTo>
                <a:lnTo>
                  <a:pt x="2276" y="2224"/>
                </a:lnTo>
                <a:close/>
                <a:moveTo>
                  <a:pt x="1641" y="3451"/>
                </a:moveTo>
                <a:lnTo>
                  <a:pt x="1641" y="3451"/>
                </a:lnTo>
                <a:lnTo>
                  <a:pt x="1613" y="3422"/>
                </a:lnTo>
                <a:lnTo>
                  <a:pt x="1588" y="3394"/>
                </a:lnTo>
                <a:lnTo>
                  <a:pt x="1564" y="3365"/>
                </a:lnTo>
                <a:lnTo>
                  <a:pt x="1542" y="3338"/>
                </a:lnTo>
                <a:lnTo>
                  <a:pt x="1521" y="3309"/>
                </a:lnTo>
                <a:lnTo>
                  <a:pt x="1502" y="3280"/>
                </a:lnTo>
                <a:lnTo>
                  <a:pt x="1484" y="3252"/>
                </a:lnTo>
                <a:lnTo>
                  <a:pt x="1468" y="3223"/>
                </a:lnTo>
                <a:lnTo>
                  <a:pt x="1454" y="3195"/>
                </a:lnTo>
                <a:lnTo>
                  <a:pt x="1440" y="3166"/>
                </a:lnTo>
                <a:lnTo>
                  <a:pt x="1429" y="3136"/>
                </a:lnTo>
                <a:lnTo>
                  <a:pt x="1418" y="3108"/>
                </a:lnTo>
                <a:lnTo>
                  <a:pt x="1408" y="3079"/>
                </a:lnTo>
                <a:lnTo>
                  <a:pt x="1401" y="3049"/>
                </a:lnTo>
                <a:lnTo>
                  <a:pt x="1393" y="3021"/>
                </a:lnTo>
                <a:lnTo>
                  <a:pt x="1387" y="2991"/>
                </a:lnTo>
                <a:lnTo>
                  <a:pt x="1382" y="2961"/>
                </a:lnTo>
                <a:lnTo>
                  <a:pt x="1378" y="2932"/>
                </a:lnTo>
                <a:lnTo>
                  <a:pt x="1374" y="2902"/>
                </a:lnTo>
                <a:lnTo>
                  <a:pt x="1372" y="2872"/>
                </a:lnTo>
                <a:lnTo>
                  <a:pt x="1370" y="2843"/>
                </a:lnTo>
                <a:lnTo>
                  <a:pt x="1369" y="2812"/>
                </a:lnTo>
                <a:lnTo>
                  <a:pt x="1369" y="2751"/>
                </a:lnTo>
                <a:lnTo>
                  <a:pt x="1371" y="2690"/>
                </a:lnTo>
                <a:lnTo>
                  <a:pt x="1374" y="2627"/>
                </a:lnTo>
                <a:lnTo>
                  <a:pt x="1379" y="2563"/>
                </a:lnTo>
                <a:lnTo>
                  <a:pt x="1384" y="2499"/>
                </a:lnTo>
                <a:lnTo>
                  <a:pt x="1396" y="2367"/>
                </a:lnTo>
                <a:lnTo>
                  <a:pt x="1402" y="2299"/>
                </a:lnTo>
                <a:lnTo>
                  <a:pt x="1405" y="2231"/>
                </a:lnTo>
                <a:lnTo>
                  <a:pt x="1408" y="2160"/>
                </a:lnTo>
                <a:lnTo>
                  <a:pt x="1409" y="2089"/>
                </a:lnTo>
                <a:lnTo>
                  <a:pt x="1408" y="2016"/>
                </a:lnTo>
                <a:lnTo>
                  <a:pt x="1406" y="1979"/>
                </a:lnTo>
                <a:lnTo>
                  <a:pt x="1404" y="1942"/>
                </a:lnTo>
                <a:lnTo>
                  <a:pt x="1401" y="1904"/>
                </a:lnTo>
                <a:lnTo>
                  <a:pt x="1396" y="1866"/>
                </a:lnTo>
                <a:lnTo>
                  <a:pt x="1391" y="1827"/>
                </a:lnTo>
                <a:lnTo>
                  <a:pt x="1385" y="1789"/>
                </a:lnTo>
                <a:lnTo>
                  <a:pt x="1378" y="1749"/>
                </a:lnTo>
                <a:lnTo>
                  <a:pt x="1370" y="1709"/>
                </a:lnTo>
                <a:lnTo>
                  <a:pt x="1360" y="1669"/>
                </a:lnTo>
                <a:lnTo>
                  <a:pt x="1350" y="1628"/>
                </a:lnTo>
                <a:lnTo>
                  <a:pt x="1338" y="1587"/>
                </a:lnTo>
                <a:lnTo>
                  <a:pt x="1325" y="1546"/>
                </a:lnTo>
                <a:lnTo>
                  <a:pt x="1310" y="1504"/>
                </a:lnTo>
                <a:lnTo>
                  <a:pt x="1295" y="1461"/>
                </a:lnTo>
                <a:lnTo>
                  <a:pt x="1277" y="1418"/>
                </a:lnTo>
                <a:lnTo>
                  <a:pt x="1259" y="1375"/>
                </a:lnTo>
                <a:lnTo>
                  <a:pt x="1238" y="1331"/>
                </a:lnTo>
                <a:lnTo>
                  <a:pt x="1216" y="1286"/>
                </a:lnTo>
                <a:lnTo>
                  <a:pt x="1230" y="1303"/>
                </a:lnTo>
                <a:lnTo>
                  <a:pt x="1244" y="1321"/>
                </a:lnTo>
                <a:lnTo>
                  <a:pt x="1261" y="1339"/>
                </a:lnTo>
                <a:lnTo>
                  <a:pt x="1277" y="1356"/>
                </a:lnTo>
                <a:lnTo>
                  <a:pt x="1296" y="1374"/>
                </a:lnTo>
                <a:lnTo>
                  <a:pt x="1315" y="1391"/>
                </a:lnTo>
                <a:lnTo>
                  <a:pt x="1356" y="1426"/>
                </a:lnTo>
                <a:lnTo>
                  <a:pt x="1401" y="1461"/>
                </a:lnTo>
                <a:lnTo>
                  <a:pt x="1449" y="1495"/>
                </a:lnTo>
                <a:lnTo>
                  <a:pt x="1500" y="1530"/>
                </a:lnTo>
                <a:lnTo>
                  <a:pt x="1554" y="1564"/>
                </a:lnTo>
                <a:lnTo>
                  <a:pt x="1610" y="1598"/>
                </a:lnTo>
                <a:lnTo>
                  <a:pt x="1668" y="1632"/>
                </a:lnTo>
                <a:lnTo>
                  <a:pt x="1727" y="1667"/>
                </a:lnTo>
                <a:lnTo>
                  <a:pt x="1789" y="1701"/>
                </a:lnTo>
                <a:lnTo>
                  <a:pt x="1913" y="1769"/>
                </a:lnTo>
                <a:lnTo>
                  <a:pt x="2039" y="1836"/>
                </a:lnTo>
                <a:lnTo>
                  <a:pt x="2164" y="1903"/>
                </a:lnTo>
                <a:lnTo>
                  <a:pt x="2285" y="1970"/>
                </a:lnTo>
                <a:lnTo>
                  <a:pt x="2344" y="2003"/>
                </a:lnTo>
                <a:lnTo>
                  <a:pt x="2400" y="2036"/>
                </a:lnTo>
                <a:lnTo>
                  <a:pt x="2454" y="2069"/>
                </a:lnTo>
                <a:lnTo>
                  <a:pt x="2504" y="2101"/>
                </a:lnTo>
                <a:lnTo>
                  <a:pt x="2553" y="2134"/>
                </a:lnTo>
                <a:lnTo>
                  <a:pt x="2598" y="2167"/>
                </a:lnTo>
                <a:lnTo>
                  <a:pt x="2640" y="2199"/>
                </a:lnTo>
                <a:lnTo>
                  <a:pt x="2677" y="2232"/>
                </a:lnTo>
                <a:lnTo>
                  <a:pt x="2695" y="2247"/>
                </a:lnTo>
                <a:lnTo>
                  <a:pt x="2711" y="2264"/>
                </a:lnTo>
                <a:lnTo>
                  <a:pt x="2725" y="2279"/>
                </a:lnTo>
                <a:lnTo>
                  <a:pt x="2740" y="2296"/>
                </a:lnTo>
                <a:lnTo>
                  <a:pt x="2752" y="2311"/>
                </a:lnTo>
                <a:lnTo>
                  <a:pt x="2763" y="2328"/>
                </a:lnTo>
                <a:lnTo>
                  <a:pt x="2774" y="2343"/>
                </a:lnTo>
                <a:lnTo>
                  <a:pt x="2781" y="2360"/>
                </a:lnTo>
                <a:lnTo>
                  <a:pt x="2775" y="2318"/>
                </a:lnTo>
                <a:lnTo>
                  <a:pt x="2767" y="2276"/>
                </a:lnTo>
                <a:lnTo>
                  <a:pt x="2759" y="2236"/>
                </a:lnTo>
                <a:lnTo>
                  <a:pt x="2750" y="2197"/>
                </a:lnTo>
                <a:lnTo>
                  <a:pt x="2740" y="2159"/>
                </a:lnTo>
                <a:lnTo>
                  <a:pt x="2729" y="2122"/>
                </a:lnTo>
                <a:lnTo>
                  <a:pt x="2718" y="2086"/>
                </a:lnTo>
                <a:lnTo>
                  <a:pt x="2706" y="2050"/>
                </a:lnTo>
                <a:lnTo>
                  <a:pt x="2692" y="2016"/>
                </a:lnTo>
                <a:lnTo>
                  <a:pt x="2678" y="1983"/>
                </a:lnTo>
                <a:lnTo>
                  <a:pt x="2664" y="1950"/>
                </a:lnTo>
                <a:lnTo>
                  <a:pt x="2648" y="1918"/>
                </a:lnTo>
                <a:lnTo>
                  <a:pt x="2633" y="1888"/>
                </a:lnTo>
                <a:lnTo>
                  <a:pt x="2616" y="1858"/>
                </a:lnTo>
                <a:lnTo>
                  <a:pt x="2599" y="1828"/>
                </a:lnTo>
                <a:lnTo>
                  <a:pt x="2581" y="1800"/>
                </a:lnTo>
                <a:lnTo>
                  <a:pt x="2563" y="1772"/>
                </a:lnTo>
                <a:lnTo>
                  <a:pt x="2544" y="1746"/>
                </a:lnTo>
                <a:lnTo>
                  <a:pt x="2524" y="1719"/>
                </a:lnTo>
                <a:lnTo>
                  <a:pt x="2504" y="1694"/>
                </a:lnTo>
                <a:lnTo>
                  <a:pt x="2483" y="1670"/>
                </a:lnTo>
                <a:lnTo>
                  <a:pt x="2461" y="1646"/>
                </a:lnTo>
                <a:lnTo>
                  <a:pt x="2440" y="1623"/>
                </a:lnTo>
                <a:lnTo>
                  <a:pt x="2417" y="1601"/>
                </a:lnTo>
                <a:lnTo>
                  <a:pt x="2395" y="1579"/>
                </a:lnTo>
                <a:lnTo>
                  <a:pt x="2372" y="1558"/>
                </a:lnTo>
                <a:lnTo>
                  <a:pt x="2348" y="1537"/>
                </a:lnTo>
                <a:lnTo>
                  <a:pt x="2324" y="1517"/>
                </a:lnTo>
                <a:lnTo>
                  <a:pt x="2300" y="1497"/>
                </a:lnTo>
                <a:lnTo>
                  <a:pt x="2274" y="1479"/>
                </a:lnTo>
                <a:lnTo>
                  <a:pt x="2249" y="1461"/>
                </a:lnTo>
                <a:lnTo>
                  <a:pt x="2224" y="1443"/>
                </a:lnTo>
                <a:lnTo>
                  <a:pt x="2171" y="1410"/>
                </a:lnTo>
                <a:lnTo>
                  <a:pt x="2117" y="1379"/>
                </a:lnTo>
                <a:lnTo>
                  <a:pt x="2062" y="1350"/>
                </a:lnTo>
                <a:lnTo>
                  <a:pt x="2006" y="1323"/>
                </a:lnTo>
                <a:lnTo>
                  <a:pt x="1949" y="1298"/>
                </a:lnTo>
                <a:lnTo>
                  <a:pt x="1891" y="1274"/>
                </a:lnTo>
                <a:lnTo>
                  <a:pt x="1833" y="1252"/>
                </a:lnTo>
                <a:lnTo>
                  <a:pt x="1774" y="1231"/>
                </a:lnTo>
                <a:lnTo>
                  <a:pt x="1714" y="1211"/>
                </a:lnTo>
                <a:lnTo>
                  <a:pt x="1654" y="1193"/>
                </a:lnTo>
                <a:lnTo>
                  <a:pt x="1594" y="1176"/>
                </a:lnTo>
                <a:lnTo>
                  <a:pt x="1534" y="1159"/>
                </a:lnTo>
                <a:lnTo>
                  <a:pt x="1474" y="1145"/>
                </a:lnTo>
                <a:lnTo>
                  <a:pt x="1414" y="1130"/>
                </a:lnTo>
                <a:lnTo>
                  <a:pt x="1296" y="1103"/>
                </a:lnTo>
                <a:lnTo>
                  <a:pt x="1346" y="1112"/>
                </a:lnTo>
                <a:lnTo>
                  <a:pt x="1393" y="1120"/>
                </a:lnTo>
                <a:lnTo>
                  <a:pt x="1440" y="1127"/>
                </a:lnTo>
                <a:lnTo>
                  <a:pt x="1487" y="1133"/>
                </a:lnTo>
                <a:lnTo>
                  <a:pt x="1532" y="1138"/>
                </a:lnTo>
                <a:lnTo>
                  <a:pt x="1575" y="1142"/>
                </a:lnTo>
                <a:lnTo>
                  <a:pt x="1617" y="1145"/>
                </a:lnTo>
                <a:lnTo>
                  <a:pt x="1659" y="1147"/>
                </a:lnTo>
                <a:lnTo>
                  <a:pt x="1699" y="1148"/>
                </a:lnTo>
                <a:lnTo>
                  <a:pt x="1738" y="1149"/>
                </a:lnTo>
                <a:lnTo>
                  <a:pt x="1777" y="1149"/>
                </a:lnTo>
                <a:lnTo>
                  <a:pt x="1814" y="1148"/>
                </a:lnTo>
                <a:lnTo>
                  <a:pt x="1851" y="1146"/>
                </a:lnTo>
                <a:lnTo>
                  <a:pt x="1887" y="1144"/>
                </a:lnTo>
                <a:lnTo>
                  <a:pt x="1921" y="1142"/>
                </a:lnTo>
                <a:lnTo>
                  <a:pt x="1955" y="1137"/>
                </a:lnTo>
                <a:lnTo>
                  <a:pt x="2021" y="1129"/>
                </a:lnTo>
                <a:lnTo>
                  <a:pt x="2083" y="1119"/>
                </a:lnTo>
                <a:lnTo>
                  <a:pt x="2142" y="1105"/>
                </a:lnTo>
                <a:lnTo>
                  <a:pt x="2199" y="1092"/>
                </a:lnTo>
                <a:lnTo>
                  <a:pt x="2253" y="1077"/>
                </a:lnTo>
                <a:lnTo>
                  <a:pt x="2306" y="1061"/>
                </a:lnTo>
                <a:lnTo>
                  <a:pt x="2357" y="1045"/>
                </a:lnTo>
                <a:lnTo>
                  <a:pt x="2405" y="1028"/>
                </a:lnTo>
                <a:lnTo>
                  <a:pt x="2498" y="997"/>
                </a:lnTo>
                <a:lnTo>
                  <a:pt x="2543" y="981"/>
                </a:lnTo>
                <a:lnTo>
                  <a:pt x="2586" y="967"/>
                </a:lnTo>
                <a:lnTo>
                  <a:pt x="2630" y="954"/>
                </a:lnTo>
                <a:lnTo>
                  <a:pt x="2671" y="943"/>
                </a:lnTo>
                <a:lnTo>
                  <a:pt x="2714" y="933"/>
                </a:lnTo>
                <a:lnTo>
                  <a:pt x="2757" y="925"/>
                </a:lnTo>
                <a:lnTo>
                  <a:pt x="2800" y="920"/>
                </a:lnTo>
                <a:lnTo>
                  <a:pt x="2821" y="917"/>
                </a:lnTo>
                <a:lnTo>
                  <a:pt x="2843" y="917"/>
                </a:lnTo>
                <a:lnTo>
                  <a:pt x="2865" y="916"/>
                </a:lnTo>
                <a:lnTo>
                  <a:pt x="2887" y="917"/>
                </a:lnTo>
                <a:lnTo>
                  <a:pt x="2909" y="918"/>
                </a:lnTo>
                <a:lnTo>
                  <a:pt x="2932" y="921"/>
                </a:lnTo>
                <a:lnTo>
                  <a:pt x="2955" y="924"/>
                </a:lnTo>
                <a:lnTo>
                  <a:pt x="2978" y="928"/>
                </a:lnTo>
                <a:lnTo>
                  <a:pt x="3002" y="933"/>
                </a:lnTo>
                <a:lnTo>
                  <a:pt x="3026" y="939"/>
                </a:lnTo>
                <a:lnTo>
                  <a:pt x="3050" y="946"/>
                </a:lnTo>
                <a:lnTo>
                  <a:pt x="3074" y="954"/>
                </a:lnTo>
                <a:lnTo>
                  <a:pt x="3099" y="964"/>
                </a:lnTo>
                <a:lnTo>
                  <a:pt x="3126" y="973"/>
                </a:lnTo>
                <a:lnTo>
                  <a:pt x="3107" y="955"/>
                </a:lnTo>
                <a:lnTo>
                  <a:pt x="3088" y="937"/>
                </a:lnTo>
                <a:lnTo>
                  <a:pt x="3069" y="920"/>
                </a:lnTo>
                <a:lnTo>
                  <a:pt x="3049" y="902"/>
                </a:lnTo>
                <a:lnTo>
                  <a:pt x="3028" y="885"/>
                </a:lnTo>
                <a:lnTo>
                  <a:pt x="3006" y="869"/>
                </a:lnTo>
                <a:lnTo>
                  <a:pt x="2984" y="854"/>
                </a:lnTo>
                <a:lnTo>
                  <a:pt x="2961" y="839"/>
                </a:lnTo>
                <a:lnTo>
                  <a:pt x="2938" y="824"/>
                </a:lnTo>
                <a:lnTo>
                  <a:pt x="2914" y="811"/>
                </a:lnTo>
                <a:lnTo>
                  <a:pt x="2889" y="797"/>
                </a:lnTo>
                <a:lnTo>
                  <a:pt x="2864" y="784"/>
                </a:lnTo>
                <a:lnTo>
                  <a:pt x="2839" y="772"/>
                </a:lnTo>
                <a:lnTo>
                  <a:pt x="2813" y="760"/>
                </a:lnTo>
                <a:lnTo>
                  <a:pt x="2786" y="749"/>
                </a:lnTo>
                <a:lnTo>
                  <a:pt x="2759" y="739"/>
                </a:lnTo>
                <a:lnTo>
                  <a:pt x="2732" y="729"/>
                </a:lnTo>
                <a:lnTo>
                  <a:pt x="2704" y="719"/>
                </a:lnTo>
                <a:lnTo>
                  <a:pt x="2676" y="711"/>
                </a:lnTo>
                <a:lnTo>
                  <a:pt x="2647" y="703"/>
                </a:lnTo>
                <a:lnTo>
                  <a:pt x="2588" y="687"/>
                </a:lnTo>
                <a:lnTo>
                  <a:pt x="2528" y="675"/>
                </a:lnTo>
                <a:lnTo>
                  <a:pt x="2467" y="665"/>
                </a:lnTo>
                <a:lnTo>
                  <a:pt x="2404" y="658"/>
                </a:lnTo>
                <a:lnTo>
                  <a:pt x="2341" y="652"/>
                </a:lnTo>
                <a:lnTo>
                  <a:pt x="2276" y="650"/>
                </a:lnTo>
                <a:lnTo>
                  <a:pt x="2212" y="650"/>
                </a:lnTo>
                <a:lnTo>
                  <a:pt x="2146" y="652"/>
                </a:lnTo>
                <a:lnTo>
                  <a:pt x="2078" y="657"/>
                </a:lnTo>
                <a:lnTo>
                  <a:pt x="2012" y="664"/>
                </a:lnTo>
                <a:lnTo>
                  <a:pt x="1945" y="674"/>
                </a:lnTo>
                <a:lnTo>
                  <a:pt x="1878" y="686"/>
                </a:lnTo>
                <a:lnTo>
                  <a:pt x="1811" y="702"/>
                </a:lnTo>
                <a:lnTo>
                  <a:pt x="1744" y="719"/>
                </a:lnTo>
                <a:lnTo>
                  <a:pt x="1710" y="729"/>
                </a:lnTo>
                <a:lnTo>
                  <a:pt x="1677" y="740"/>
                </a:lnTo>
                <a:lnTo>
                  <a:pt x="1644" y="751"/>
                </a:lnTo>
                <a:lnTo>
                  <a:pt x="1611" y="763"/>
                </a:lnTo>
                <a:lnTo>
                  <a:pt x="1578" y="777"/>
                </a:lnTo>
                <a:lnTo>
                  <a:pt x="1545" y="790"/>
                </a:lnTo>
                <a:lnTo>
                  <a:pt x="1512" y="804"/>
                </a:lnTo>
                <a:lnTo>
                  <a:pt x="1480" y="818"/>
                </a:lnTo>
                <a:lnTo>
                  <a:pt x="1447" y="834"/>
                </a:lnTo>
                <a:lnTo>
                  <a:pt x="1415" y="849"/>
                </a:lnTo>
                <a:lnTo>
                  <a:pt x="1383" y="867"/>
                </a:lnTo>
                <a:lnTo>
                  <a:pt x="1351" y="884"/>
                </a:lnTo>
                <a:lnTo>
                  <a:pt x="1320" y="902"/>
                </a:lnTo>
                <a:lnTo>
                  <a:pt x="1290" y="921"/>
                </a:lnTo>
                <a:lnTo>
                  <a:pt x="1259" y="940"/>
                </a:lnTo>
                <a:lnTo>
                  <a:pt x="1228" y="961"/>
                </a:lnTo>
                <a:lnTo>
                  <a:pt x="1264" y="926"/>
                </a:lnTo>
                <a:lnTo>
                  <a:pt x="1302" y="893"/>
                </a:lnTo>
                <a:lnTo>
                  <a:pt x="1340" y="862"/>
                </a:lnTo>
                <a:lnTo>
                  <a:pt x="1380" y="833"/>
                </a:lnTo>
                <a:lnTo>
                  <a:pt x="1422" y="804"/>
                </a:lnTo>
                <a:lnTo>
                  <a:pt x="1463" y="778"/>
                </a:lnTo>
                <a:lnTo>
                  <a:pt x="1507" y="752"/>
                </a:lnTo>
                <a:lnTo>
                  <a:pt x="1551" y="727"/>
                </a:lnTo>
                <a:lnTo>
                  <a:pt x="1595" y="704"/>
                </a:lnTo>
                <a:lnTo>
                  <a:pt x="1642" y="681"/>
                </a:lnTo>
                <a:lnTo>
                  <a:pt x="1733" y="636"/>
                </a:lnTo>
                <a:lnTo>
                  <a:pt x="1918" y="550"/>
                </a:lnTo>
                <a:lnTo>
                  <a:pt x="2008" y="506"/>
                </a:lnTo>
                <a:lnTo>
                  <a:pt x="2053" y="483"/>
                </a:lnTo>
                <a:lnTo>
                  <a:pt x="2097" y="460"/>
                </a:lnTo>
                <a:lnTo>
                  <a:pt x="2140" y="437"/>
                </a:lnTo>
                <a:lnTo>
                  <a:pt x="2182" y="411"/>
                </a:lnTo>
                <a:lnTo>
                  <a:pt x="2223" y="385"/>
                </a:lnTo>
                <a:lnTo>
                  <a:pt x="2262" y="358"/>
                </a:lnTo>
                <a:lnTo>
                  <a:pt x="2301" y="330"/>
                </a:lnTo>
                <a:lnTo>
                  <a:pt x="2337" y="300"/>
                </a:lnTo>
                <a:lnTo>
                  <a:pt x="2372" y="268"/>
                </a:lnTo>
                <a:lnTo>
                  <a:pt x="2406" y="235"/>
                </a:lnTo>
                <a:lnTo>
                  <a:pt x="2422" y="218"/>
                </a:lnTo>
                <a:lnTo>
                  <a:pt x="2438" y="200"/>
                </a:lnTo>
                <a:lnTo>
                  <a:pt x="2453" y="181"/>
                </a:lnTo>
                <a:lnTo>
                  <a:pt x="2468" y="163"/>
                </a:lnTo>
                <a:lnTo>
                  <a:pt x="2481" y="144"/>
                </a:lnTo>
                <a:lnTo>
                  <a:pt x="2495" y="124"/>
                </a:lnTo>
                <a:lnTo>
                  <a:pt x="2508" y="103"/>
                </a:lnTo>
                <a:lnTo>
                  <a:pt x="2521" y="82"/>
                </a:lnTo>
                <a:lnTo>
                  <a:pt x="2491" y="77"/>
                </a:lnTo>
                <a:lnTo>
                  <a:pt x="2461" y="74"/>
                </a:lnTo>
                <a:lnTo>
                  <a:pt x="2433" y="70"/>
                </a:lnTo>
                <a:lnTo>
                  <a:pt x="2403" y="68"/>
                </a:lnTo>
                <a:lnTo>
                  <a:pt x="2373" y="66"/>
                </a:lnTo>
                <a:lnTo>
                  <a:pt x="2345" y="66"/>
                </a:lnTo>
                <a:lnTo>
                  <a:pt x="2315" y="66"/>
                </a:lnTo>
                <a:lnTo>
                  <a:pt x="2286" y="67"/>
                </a:lnTo>
                <a:lnTo>
                  <a:pt x="2258" y="68"/>
                </a:lnTo>
                <a:lnTo>
                  <a:pt x="2229" y="70"/>
                </a:lnTo>
                <a:lnTo>
                  <a:pt x="2201" y="74"/>
                </a:lnTo>
                <a:lnTo>
                  <a:pt x="2172" y="78"/>
                </a:lnTo>
                <a:lnTo>
                  <a:pt x="2143" y="82"/>
                </a:lnTo>
                <a:lnTo>
                  <a:pt x="2115" y="88"/>
                </a:lnTo>
                <a:lnTo>
                  <a:pt x="2087" y="93"/>
                </a:lnTo>
                <a:lnTo>
                  <a:pt x="2059" y="101"/>
                </a:lnTo>
                <a:lnTo>
                  <a:pt x="2031" y="108"/>
                </a:lnTo>
                <a:lnTo>
                  <a:pt x="2004" y="116"/>
                </a:lnTo>
                <a:lnTo>
                  <a:pt x="1977" y="125"/>
                </a:lnTo>
                <a:lnTo>
                  <a:pt x="1950" y="134"/>
                </a:lnTo>
                <a:lnTo>
                  <a:pt x="1897" y="155"/>
                </a:lnTo>
                <a:lnTo>
                  <a:pt x="1844" y="177"/>
                </a:lnTo>
                <a:lnTo>
                  <a:pt x="1793" y="202"/>
                </a:lnTo>
                <a:lnTo>
                  <a:pt x="1743" y="230"/>
                </a:lnTo>
                <a:lnTo>
                  <a:pt x="1694" y="258"/>
                </a:lnTo>
                <a:lnTo>
                  <a:pt x="1647" y="289"/>
                </a:lnTo>
                <a:lnTo>
                  <a:pt x="1601" y="322"/>
                </a:lnTo>
                <a:lnTo>
                  <a:pt x="1557" y="357"/>
                </a:lnTo>
                <a:lnTo>
                  <a:pt x="1515" y="393"/>
                </a:lnTo>
                <a:lnTo>
                  <a:pt x="1473" y="430"/>
                </a:lnTo>
                <a:lnTo>
                  <a:pt x="1435" y="468"/>
                </a:lnTo>
                <a:lnTo>
                  <a:pt x="1397" y="509"/>
                </a:lnTo>
                <a:lnTo>
                  <a:pt x="1362" y="550"/>
                </a:lnTo>
                <a:lnTo>
                  <a:pt x="1329" y="592"/>
                </a:lnTo>
                <a:lnTo>
                  <a:pt x="1298" y="635"/>
                </a:lnTo>
                <a:lnTo>
                  <a:pt x="1270" y="679"/>
                </a:lnTo>
                <a:lnTo>
                  <a:pt x="1243" y="723"/>
                </a:lnTo>
                <a:lnTo>
                  <a:pt x="1220" y="767"/>
                </a:lnTo>
                <a:lnTo>
                  <a:pt x="1199" y="813"/>
                </a:lnTo>
                <a:lnTo>
                  <a:pt x="1181" y="858"/>
                </a:lnTo>
                <a:lnTo>
                  <a:pt x="1164" y="903"/>
                </a:lnTo>
                <a:lnTo>
                  <a:pt x="1158" y="926"/>
                </a:lnTo>
                <a:lnTo>
                  <a:pt x="1151" y="949"/>
                </a:lnTo>
                <a:lnTo>
                  <a:pt x="1154" y="920"/>
                </a:lnTo>
                <a:lnTo>
                  <a:pt x="1155" y="890"/>
                </a:lnTo>
                <a:lnTo>
                  <a:pt x="1156" y="858"/>
                </a:lnTo>
                <a:lnTo>
                  <a:pt x="1158" y="826"/>
                </a:lnTo>
                <a:lnTo>
                  <a:pt x="1156" y="761"/>
                </a:lnTo>
                <a:lnTo>
                  <a:pt x="1153" y="694"/>
                </a:lnTo>
                <a:lnTo>
                  <a:pt x="1147" y="558"/>
                </a:lnTo>
                <a:lnTo>
                  <a:pt x="1145" y="489"/>
                </a:lnTo>
                <a:lnTo>
                  <a:pt x="1145" y="455"/>
                </a:lnTo>
                <a:lnTo>
                  <a:pt x="1145" y="421"/>
                </a:lnTo>
                <a:lnTo>
                  <a:pt x="1147" y="388"/>
                </a:lnTo>
                <a:lnTo>
                  <a:pt x="1149" y="356"/>
                </a:lnTo>
                <a:lnTo>
                  <a:pt x="1152" y="323"/>
                </a:lnTo>
                <a:lnTo>
                  <a:pt x="1156" y="292"/>
                </a:lnTo>
                <a:lnTo>
                  <a:pt x="1162" y="262"/>
                </a:lnTo>
                <a:lnTo>
                  <a:pt x="1169" y="232"/>
                </a:lnTo>
                <a:lnTo>
                  <a:pt x="1176" y="203"/>
                </a:lnTo>
                <a:lnTo>
                  <a:pt x="1186" y="176"/>
                </a:lnTo>
                <a:lnTo>
                  <a:pt x="1197" y="148"/>
                </a:lnTo>
                <a:lnTo>
                  <a:pt x="1211" y="123"/>
                </a:lnTo>
                <a:lnTo>
                  <a:pt x="1226" y="99"/>
                </a:lnTo>
                <a:lnTo>
                  <a:pt x="1243" y="76"/>
                </a:lnTo>
                <a:lnTo>
                  <a:pt x="1253" y="65"/>
                </a:lnTo>
                <a:lnTo>
                  <a:pt x="1263" y="55"/>
                </a:lnTo>
                <a:lnTo>
                  <a:pt x="1273" y="45"/>
                </a:lnTo>
                <a:lnTo>
                  <a:pt x="1284" y="35"/>
                </a:lnTo>
                <a:lnTo>
                  <a:pt x="1296" y="25"/>
                </a:lnTo>
                <a:lnTo>
                  <a:pt x="1308" y="16"/>
                </a:lnTo>
                <a:lnTo>
                  <a:pt x="1321" y="8"/>
                </a:lnTo>
                <a:lnTo>
                  <a:pt x="1335" y="0"/>
                </a:lnTo>
                <a:lnTo>
                  <a:pt x="1314" y="1"/>
                </a:lnTo>
                <a:lnTo>
                  <a:pt x="1292" y="3"/>
                </a:lnTo>
                <a:lnTo>
                  <a:pt x="1271" y="6"/>
                </a:lnTo>
                <a:lnTo>
                  <a:pt x="1251" y="10"/>
                </a:lnTo>
                <a:lnTo>
                  <a:pt x="1231" y="15"/>
                </a:lnTo>
                <a:lnTo>
                  <a:pt x="1211" y="21"/>
                </a:lnTo>
                <a:lnTo>
                  <a:pt x="1192" y="27"/>
                </a:lnTo>
                <a:lnTo>
                  <a:pt x="1173" y="34"/>
                </a:lnTo>
                <a:lnTo>
                  <a:pt x="1155" y="42"/>
                </a:lnTo>
                <a:lnTo>
                  <a:pt x="1137" y="50"/>
                </a:lnTo>
                <a:lnTo>
                  <a:pt x="1119" y="60"/>
                </a:lnTo>
                <a:lnTo>
                  <a:pt x="1103" y="70"/>
                </a:lnTo>
                <a:lnTo>
                  <a:pt x="1086" y="81"/>
                </a:lnTo>
                <a:lnTo>
                  <a:pt x="1070" y="92"/>
                </a:lnTo>
                <a:lnTo>
                  <a:pt x="1054" y="105"/>
                </a:lnTo>
                <a:lnTo>
                  <a:pt x="1039" y="118"/>
                </a:lnTo>
                <a:lnTo>
                  <a:pt x="1023" y="131"/>
                </a:lnTo>
                <a:lnTo>
                  <a:pt x="1009" y="145"/>
                </a:lnTo>
                <a:lnTo>
                  <a:pt x="995" y="159"/>
                </a:lnTo>
                <a:lnTo>
                  <a:pt x="982" y="174"/>
                </a:lnTo>
                <a:lnTo>
                  <a:pt x="968" y="189"/>
                </a:lnTo>
                <a:lnTo>
                  <a:pt x="956" y="206"/>
                </a:lnTo>
                <a:lnTo>
                  <a:pt x="932" y="239"/>
                </a:lnTo>
                <a:lnTo>
                  <a:pt x="910" y="273"/>
                </a:lnTo>
                <a:lnTo>
                  <a:pt x="890" y="309"/>
                </a:lnTo>
                <a:lnTo>
                  <a:pt x="873" y="346"/>
                </a:lnTo>
                <a:lnTo>
                  <a:pt x="857" y="385"/>
                </a:lnTo>
                <a:lnTo>
                  <a:pt x="843" y="424"/>
                </a:lnTo>
                <a:lnTo>
                  <a:pt x="832" y="464"/>
                </a:lnTo>
                <a:lnTo>
                  <a:pt x="822" y="505"/>
                </a:lnTo>
                <a:lnTo>
                  <a:pt x="814" y="545"/>
                </a:lnTo>
                <a:lnTo>
                  <a:pt x="809" y="586"/>
                </a:lnTo>
                <a:lnTo>
                  <a:pt x="805" y="627"/>
                </a:lnTo>
                <a:lnTo>
                  <a:pt x="805" y="666"/>
                </a:lnTo>
                <a:lnTo>
                  <a:pt x="807" y="707"/>
                </a:lnTo>
                <a:lnTo>
                  <a:pt x="810" y="746"/>
                </a:lnTo>
                <a:lnTo>
                  <a:pt x="816" y="784"/>
                </a:lnTo>
                <a:lnTo>
                  <a:pt x="824" y="822"/>
                </a:lnTo>
                <a:lnTo>
                  <a:pt x="830" y="840"/>
                </a:lnTo>
                <a:lnTo>
                  <a:pt x="835" y="858"/>
                </a:lnTo>
                <a:lnTo>
                  <a:pt x="842" y="876"/>
                </a:lnTo>
                <a:lnTo>
                  <a:pt x="848" y="893"/>
                </a:lnTo>
                <a:lnTo>
                  <a:pt x="856" y="911"/>
                </a:lnTo>
                <a:lnTo>
                  <a:pt x="864" y="927"/>
                </a:lnTo>
                <a:lnTo>
                  <a:pt x="873" y="943"/>
                </a:lnTo>
                <a:lnTo>
                  <a:pt x="882" y="958"/>
                </a:lnTo>
                <a:lnTo>
                  <a:pt x="892" y="973"/>
                </a:lnTo>
                <a:lnTo>
                  <a:pt x="902" y="988"/>
                </a:lnTo>
                <a:lnTo>
                  <a:pt x="881" y="979"/>
                </a:lnTo>
                <a:lnTo>
                  <a:pt x="862" y="970"/>
                </a:lnTo>
                <a:lnTo>
                  <a:pt x="841" y="962"/>
                </a:lnTo>
                <a:lnTo>
                  <a:pt x="820" y="957"/>
                </a:lnTo>
                <a:lnTo>
                  <a:pt x="800" y="951"/>
                </a:lnTo>
                <a:lnTo>
                  <a:pt x="779" y="947"/>
                </a:lnTo>
                <a:lnTo>
                  <a:pt x="759" y="943"/>
                </a:lnTo>
                <a:lnTo>
                  <a:pt x="739" y="940"/>
                </a:lnTo>
                <a:lnTo>
                  <a:pt x="720" y="938"/>
                </a:lnTo>
                <a:lnTo>
                  <a:pt x="700" y="938"/>
                </a:lnTo>
                <a:lnTo>
                  <a:pt x="680" y="937"/>
                </a:lnTo>
                <a:lnTo>
                  <a:pt x="660" y="938"/>
                </a:lnTo>
                <a:lnTo>
                  <a:pt x="640" y="940"/>
                </a:lnTo>
                <a:lnTo>
                  <a:pt x="622" y="943"/>
                </a:lnTo>
                <a:lnTo>
                  <a:pt x="603" y="946"/>
                </a:lnTo>
                <a:lnTo>
                  <a:pt x="584" y="949"/>
                </a:lnTo>
                <a:lnTo>
                  <a:pt x="566" y="954"/>
                </a:lnTo>
                <a:lnTo>
                  <a:pt x="547" y="959"/>
                </a:lnTo>
                <a:lnTo>
                  <a:pt x="528" y="966"/>
                </a:lnTo>
                <a:lnTo>
                  <a:pt x="511" y="972"/>
                </a:lnTo>
                <a:lnTo>
                  <a:pt x="493" y="979"/>
                </a:lnTo>
                <a:lnTo>
                  <a:pt x="475" y="988"/>
                </a:lnTo>
                <a:lnTo>
                  <a:pt x="440" y="1005"/>
                </a:lnTo>
                <a:lnTo>
                  <a:pt x="407" y="1025"/>
                </a:lnTo>
                <a:lnTo>
                  <a:pt x="375" y="1047"/>
                </a:lnTo>
                <a:lnTo>
                  <a:pt x="343" y="1071"/>
                </a:lnTo>
                <a:lnTo>
                  <a:pt x="314" y="1098"/>
                </a:lnTo>
                <a:lnTo>
                  <a:pt x="285" y="1125"/>
                </a:lnTo>
                <a:lnTo>
                  <a:pt x="259" y="1154"/>
                </a:lnTo>
                <a:lnTo>
                  <a:pt x="232" y="1185"/>
                </a:lnTo>
                <a:lnTo>
                  <a:pt x="208" y="1215"/>
                </a:lnTo>
                <a:lnTo>
                  <a:pt x="186" y="1248"/>
                </a:lnTo>
                <a:lnTo>
                  <a:pt x="164" y="1281"/>
                </a:lnTo>
                <a:lnTo>
                  <a:pt x="145" y="1317"/>
                </a:lnTo>
                <a:lnTo>
                  <a:pt x="128" y="1351"/>
                </a:lnTo>
                <a:lnTo>
                  <a:pt x="112" y="1386"/>
                </a:lnTo>
                <a:lnTo>
                  <a:pt x="98" y="1421"/>
                </a:lnTo>
                <a:lnTo>
                  <a:pt x="86" y="1456"/>
                </a:lnTo>
                <a:lnTo>
                  <a:pt x="76" y="1492"/>
                </a:lnTo>
                <a:lnTo>
                  <a:pt x="68" y="1527"/>
                </a:lnTo>
                <a:lnTo>
                  <a:pt x="63" y="1562"/>
                </a:lnTo>
                <a:lnTo>
                  <a:pt x="60" y="1596"/>
                </a:lnTo>
                <a:lnTo>
                  <a:pt x="60" y="1629"/>
                </a:lnTo>
                <a:lnTo>
                  <a:pt x="77" y="1607"/>
                </a:lnTo>
                <a:lnTo>
                  <a:pt x="96" y="1586"/>
                </a:lnTo>
                <a:lnTo>
                  <a:pt x="115" y="1565"/>
                </a:lnTo>
                <a:lnTo>
                  <a:pt x="134" y="1544"/>
                </a:lnTo>
                <a:lnTo>
                  <a:pt x="155" y="1525"/>
                </a:lnTo>
                <a:lnTo>
                  <a:pt x="176" y="1505"/>
                </a:lnTo>
                <a:lnTo>
                  <a:pt x="198" y="1486"/>
                </a:lnTo>
                <a:lnTo>
                  <a:pt x="220" y="1467"/>
                </a:lnTo>
                <a:lnTo>
                  <a:pt x="265" y="1431"/>
                </a:lnTo>
                <a:lnTo>
                  <a:pt x="313" y="1397"/>
                </a:lnTo>
                <a:lnTo>
                  <a:pt x="362" y="1364"/>
                </a:lnTo>
                <a:lnTo>
                  <a:pt x="413" y="1333"/>
                </a:lnTo>
                <a:lnTo>
                  <a:pt x="464" y="1305"/>
                </a:lnTo>
                <a:lnTo>
                  <a:pt x="517" y="1277"/>
                </a:lnTo>
                <a:lnTo>
                  <a:pt x="571" y="1251"/>
                </a:lnTo>
                <a:lnTo>
                  <a:pt x="625" y="1226"/>
                </a:lnTo>
                <a:lnTo>
                  <a:pt x="680" y="1204"/>
                </a:lnTo>
                <a:lnTo>
                  <a:pt x="735" y="1184"/>
                </a:lnTo>
                <a:lnTo>
                  <a:pt x="790" y="1165"/>
                </a:lnTo>
                <a:lnTo>
                  <a:pt x="845" y="1147"/>
                </a:lnTo>
                <a:lnTo>
                  <a:pt x="820" y="1162"/>
                </a:lnTo>
                <a:lnTo>
                  <a:pt x="793" y="1177"/>
                </a:lnTo>
                <a:lnTo>
                  <a:pt x="768" y="1192"/>
                </a:lnTo>
                <a:lnTo>
                  <a:pt x="743" y="1209"/>
                </a:lnTo>
                <a:lnTo>
                  <a:pt x="717" y="1226"/>
                </a:lnTo>
                <a:lnTo>
                  <a:pt x="693" y="1244"/>
                </a:lnTo>
                <a:lnTo>
                  <a:pt x="645" y="1280"/>
                </a:lnTo>
                <a:lnTo>
                  <a:pt x="598" y="1320"/>
                </a:lnTo>
                <a:lnTo>
                  <a:pt x="552" y="1361"/>
                </a:lnTo>
                <a:lnTo>
                  <a:pt x="508" y="1405"/>
                </a:lnTo>
                <a:lnTo>
                  <a:pt x="465" y="1451"/>
                </a:lnTo>
                <a:lnTo>
                  <a:pt x="425" y="1498"/>
                </a:lnTo>
                <a:lnTo>
                  <a:pt x="384" y="1548"/>
                </a:lnTo>
                <a:lnTo>
                  <a:pt x="347" y="1599"/>
                </a:lnTo>
                <a:lnTo>
                  <a:pt x="310" y="1653"/>
                </a:lnTo>
                <a:lnTo>
                  <a:pt x="275" y="1708"/>
                </a:lnTo>
                <a:lnTo>
                  <a:pt x="243" y="1766"/>
                </a:lnTo>
                <a:lnTo>
                  <a:pt x="211" y="1824"/>
                </a:lnTo>
                <a:lnTo>
                  <a:pt x="183" y="1884"/>
                </a:lnTo>
                <a:lnTo>
                  <a:pt x="155" y="1947"/>
                </a:lnTo>
                <a:lnTo>
                  <a:pt x="130" y="2010"/>
                </a:lnTo>
                <a:lnTo>
                  <a:pt x="107" y="2075"/>
                </a:lnTo>
                <a:lnTo>
                  <a:pt x="86" y="2142"/>
                </a:lnTo>
                <a:lnTo>
                  <a:pt x="67" y="2209"/>
                </a:lnTo>
                <a:lnTo>
                  <a:pt x="51" y="2278"/>
                </a:lnTo>
                <a:lnTo>
                  <a:pt x="36" y="2348"/>
                </a:lnTo>
                <a:lnTo>
                  <a:pt x="24" y="2419"/>
                </a:lnTo>
                <a:lnTo>
                  <a:pt x="14" y="2492"/>
                </a:lnTo>
                <a:lnTo>
                  <a:pt x="7" y="2565"/>
                </a:lnTo>
                <a:lnTo>
                  <a:pt x="2" y="2639"/>
                </a:lnTo>
                <a:lnTo>
                  <a:pt x="0" y="2715"/>
                </a:lnTo>
                <a:lnTo>
                  <a:pt x="0" y="2791"/>
                </a:lnTo>
                <a:lnTo>
                  <a:pt x="2" y="2867"/>
                </a:lnTo>
                <a:lnTo>
                  <a:pt x="6" y="2906"/>
                </a:lnTo>
                <a:lnTo>
                  <a:pt x="8" y="2945"/>
                </a:lnTo>
                <a:lnTo>
                  <a:pt x="12" y="2983"/>
                </a:lnTo>
                <a:lnTo>
                  <a:pt x="17" y="3023"/>
                </a:lnTo>
                <a:lnTo>
                  <a:pt x="18" y="3000"/>
                </a:lnTo>
                <a:lnTo>
                  <a:pt x="20" y="2977"/>
                </a:lnTo>
                <a:lnTo>
                  <a:pt x="23" y="2954"/>
                </a:lnTo>
                <a:lnTo>
                  <a:pt x="27" y="2931"/>
                </a:lnTo>
                <a:lnTo>
                  <a:pt x="31" y="2909"/>
                </a:lnTo>
                <a:lnTo>
                  <a:pt x="35" y="2885"/>
                </a:lnTo>
                <a:lnTo>
                  <a:pt x="47" y="2840"/>
                </a:lnTo>
                <a:lnTo>
                  <a:pt x="62" y="2795"/>
                </a:lnTo>
                <a:lnTo>
                  <a:pt x="79" y="2750"/>
                </a:lnTo>
                <a:lnTo>
                  <a:pt x="98" y="2705"/>
                </a:lnTo>
                <a:lnTo>
                  <a:pt x="119" y="2661"/>
                </a:lnTo>
                <a:lnTo>
                  <a:pt x="143" y="2616"/>
                </a:lnTo>
                <a:lnTo>
                  <a:pt x="168" y="2571"/>
                </a:lnTo>
                <a:lnTo>
                  <a:pt x="195" y="2526"/>
                </a:lnTo>
                <a:lnTo>
                  <a:pt x="223" y="2480"/>
                </a:lnTo>
                <a:lnTo>
                  <a:pt x="253" y="2433"/>
                </a:lnTo>
                <a:lnTo>
                  <a:pt x="285" y="2386"/>
                </a:lnTo>
                <a:lnTo>
                  <a:pt x="351" y="2291"/>
                </a:lnTo>
                <a:lnTo>
                  <a:pt x="493" y="2090"/>
                </a:lnTo>
                <a:lnTo>
                  <a:pt x="567" y="1982"/>
                </a:lnTo>
                <a:lnTo>
                  <a:pt x="603" y="1927"/>
                </a:lnTo>
                <a:lnTo>
                  <a:pt x="640" y="1870"/>
                </a:lnTo>
                <a:lnTo>
                  <a:pt x="677" y="1812"/>
                </a:lnTo>
                <a:lnTo>
                  <a:pt x="713" y="1752"/>
                </a:lnTo>
                <a:lnTo>
                  <a:pt x="749" y="1691"/>
                </a:lnTo>
                <a:lnTo>
                  <a:pt x="785" y="1627"/>
                </a:lnTo>
                <a:lnTo>
                  <a:pt x="819" y="1562"/>
                </a:lnTo>
                <a:lnTo>
                  <a:pt x="852" y="1495"/>
                </a:lnTo>
                <a:lnTo>
                  <a:pt x="885" y="1426"/>
                </a:lnTo>
                <a:lnTo>
                  <a:pt x="915" y="1355"/>
                </a:lnTo>
                <a:lnTo>
                  <a:pt x="898" y="1413"/>
                </a:lnTo>
                <a:lnTo>
                  <a:pt x="882" y="1474"/>
                </a:lnTo>
                <a:lnTo>
                  <a:pt x="868" y="1538"/>
                </a:lnTo>
                <a:lnTo>
                  <a:pt x="855" y="1604"/>
                </a:lnTo>
                <a:lnTo>
                  <a:pt x="845" y="1671"/>
                </a:lnTo>
                <a:lnTo>
                  <a:pt x="836" y="1741"/>
                </a:lnTo>
                <a:lnTo>
                  <a:pt x="831" y="1812"/>
                </a:lnTo>
                <a:lnTo>
                  <a:pt x="826" y="1884"/>
                </a:lnTo>
                <a:lnTo>
                  <a:pt x="825" y="1959"/>
                </a:lnTo>
                <a:lnTo>
                  <a:pt x="825" y="2033"/>
                </a:lnTo>
                <a:lnTo>
                  <a:pt x="829" y="2109"/>
                </a:lnTo>
                <a:lnTo>
                  <a:pt x="835" y="2185"/>
                </a:lnTo>
                <a:lnTo>
                  <a:pt x="838" y="2223"/>
                </a:lnTo>
                <a:lnTo>
                  <a:pt x="844" y="2261"/>
                </a:lnTo>
                <a:lnTo>
                  <a:pt x="848" y="2299"/>
                </a:lnTo>
                <a:lnTo>
                  <a:pt x="855" y="2336"/>
                </a:lnTo>
                <a:lnTo>
                  <a:pt x="862" y="2375"/>
                </a:lnTo>
                <a:lnTo>
                  <a:pt x="869" y="2414"/>
                </a:lnTo>
                <a:lnTo>
                  <a:pt x="877" y="2451"/>
                </a:lnTo>
                <a:lnTo>
                  <a:pt x="887" y="2488"/>
                </a:lnTo>
                <a:lnTo>
                  <a:pt x="897" y="2526"/>
                </a:lnTo>
                <a:lnTo>
                  <a:pt x="907" y="2563"/>
                </a:lnTo>
                <a:lnTo>
                  <a:pt x="918" y="2601"/>
                </a:lnTo>
                <a:lnTo>
                  <a:pt x="931" y="2637"/>
                </a:lnTo>
                <a:lnTo>
                  <a:pt x="943" y="2674"/>
                </a:lnTo>
                <a:lnTo>
                  <a:pt x="957" y="2711"/>
                </a:lnTo>
                <a:lnTo>
                  <a:pt x="972" y="2746"/>
                </a:lnTo>
                <a:lnTo>
                  <a:pt x="987" y="2782"/>
                </a:lnTo>
                <a:lnTo>
                  <a:pt x="1004" y="2816"/>
                </a:lnTo>
                <a:lnTo>
                  <a:pt x="1021" y="2851"/>
                </a:lnTo>
                <a:lnTo>
                  <a:pt x="1039" y="2885"/>
                </a:lnTo>
                <a:lnTo>
                  <a:pt x="1057" y="2920"/>
                </a:lnTo>
                <a:lnTo>
                  <a:pt x="1077" y="2953"/>
                </a:lnTo>
                <a:lnTo>
                  <a:pt x="1098" y="2986"/>
                </a:lnTo>
                <a:lnTo>
                  <a:pt x="1120" y="3017"/>
                </a:lnTo>
                <a:lnTo>
                  <a:pt x="1142" y="3049"/>
                </a:lnTo>
                <a:lnTo>
                  <a:pt x="1166" y="3080"/>
                </a:lnTo>
                <a:lnTo>
                  <a:pt x="1191" y="3111"/>
                </a:lnTo>
                <a:lnTo>
                  <a:pt x="1216" y="3141"/>
                </a:lnTo>
                <a:lnTo>
                  <a:pt x="1242" y="3169"/>
                </a:lnTo>
                <a:lnTo>
                  <a:pt x="1270" y="3198"/>
                </a:lnTo>
                <a:lnTo>
                  <a:pt x="1298" y="3224"/>
                </a:lnTo>
                <a:lnTo>
                  <a:pt x="1328" y="3252"/>
                </a:lnTo>
                <a:lnTo>
                  <a:pt x="1359" y="3277"/>
                </a:lnTo>
                <a:lnTo>
                  <a:pt x="1390" y="3302"/>
                </a:lnTo>
                <a:lnTo>
                  <a:pt x="1423" y="3327"/>
                </a:lnTo>
                <a:lnTo>
                  <a:pt x="1456" y="3350"/>
                </a:lnTo>
                <a:lnTo>
                  <a:pt x="1491" y="3372"/>
                </a:lnTo>
                <a:lnTo>
                  <a:pt x="1526" y="3393"/>
                </a:lnTo>
                <a:lnTo>
                  <a:pt x="1564" y="3414"/>
                </a:lnTo>
                <a:lnTo>
                  <a:pt x="1602" y="3432"/>
                </a:lnTo>
                <a:lnTo>
                  <a:pt x="1641" y="3451"/>
                </a:lnTo>
                <a:close/>
                <a:moveTo>
                  <a:pt x="5041" y="2621"/>
                </a:moveTo>
                <a:lnTo>
                  <a:pt x="5041" y="2621"/>
                </a:lnTo>
                <a:lnTo>
                  <a:pt x="5041" y="2592"/>
                </a:lnTo>
                <a:lnTo>
                  <a:pt x="5040" y="2563"/>
                </a:lnTo>
                <a:lnTo>
                  <a:pt x="5039" y="2533"/>
                </a:lnTo>
                <a:lnTo>
                  <a:pt x="5037" y="2505"/>
                </a:lnTo>
                <a:lnTo>
                  <a:pt x="5034" y="2477"/>
                </a:lnTo>
                <a:lnTo>
                  <a:pt x="5030" y="2450"/>
                </a:lnTo>
                <a:lnTo>
                  <a:pt x="5026" y="2422"/>
                </a:lnTo>
                <a:lnTo>
                  <a:pt x="5020" y="2396"/>
                </a:lnTo>
                <a:lnTo>
                  <a:pt x="5014" y="2370"/>
                </a:lnTo>
                <a:lnTo>
                  <a:pt x="5007" y="2343"/>
                </a:lnTo>
                <a:lnTo>
                  <a:pt x="5001" y="2318"/>
                </a:lnTo>
                <a:lnTo>
                  <a:pt x="4993" y="2292"/>
                </a:lnTo>
                <a:lnTo>
                  <a:pt x="4984" y="2267"/>
                </a:lnTo>
                <a:lnTo>
                  <a:pt x="4975" y="2243"/>
                </a:lnTo>
                <a:lnTo>
                  <a:pt x="4965" y="2219"/>
                </a:lnTo>
                <a:lnTo>
                  <a:pt x="4954" y="2196"/>
                </a:lnTo>
                <a:lnTo>
                  <a:pt x="4943" y="2173"/>
                </a:lnTo>
                <a:lnTo>
                  <a:pt x="4932" y="2149"/>
                </a:lnTo>
                <a:lnTo>
                  <a:pt x="4920" y="2127"/>
                </a:lnTo>
                <a:lnTo>
                  <a:pt x="4907" y="2105"/>
                </a:lnTo>
                <a:lnTo>
                  <a:pt x="4894" y="2085"/>
                </a:lnTo>
                <a:lnTo>
                  <a:pt x="4880" y="2064"/>
                </a:lnTo>
                <a:lnTo>
                  <a:pt x="4865" y="2043"/>
                </a:lnTo>
                <a:lnTo>
                  <a:pt x="4851" y="2023"/>
                </a:lnTo>
                <a:lnTo>
                  <a:pt x="4819" y="1983"/>
                </a:lnTo>
                <a:lnTo>
                  <a:pt x="4786" y="1946"/>
                </a:lnTo>
                <a:lnTo>
                  <a:pt x="4751" y="1910"/>
                </a:lnTo>
                <a:lnTo>
                  <a:pt x="4713" y="1876"/>
                </a:lnTo>
                <a:lnTo>
                  <a:pt x="4675" y="1844"/>
                </a:lnTo>
                <a:lnTo>
                  <a:pt x="4634" y="1813"/>
                </a:lnTo>
                <a:lnTo>
                  <a:pt x="4592" y="1783"/>
                </a:lnTo>
                <a:lnTo>
                  <a:pt x="4550" y="1756"/>
                </a:lnTo>
                <a:lnTo>
                  <a:pt x="4504" y="1730"/>
                </a:lnTo>
                <a:lnTo>
                  <a:pt x="4458" y="1706"/>
                </a:lnTo>
                <a:lnTo>
                  <a:pt x="4411" y="1683"/>
                </a:lnTo>
                <a:lnTo>
                  <a:pt x="4363" y="1662"/>
                </a:lnTo>
                <a:lnTo>
                  <a:pt x="4314" y="1643"/>
                </a:lnTo>
                <a:lnTo>
                  <a:pt x="4263" y="1626"/>
                </a:lnTo>
                <a:lnTo>
                  <a:pt x="4213" y="1609"/>
                </a:lnTo>
                <a:lnTo>
                  <a:pt x="4161" y="1595"/>
                </a:lnTo>
                <a:lnTo>
                  <a:pt x="4108" y="1583"/>
                </a:lnTo>
                <a:lnTo>
                  <a:pt x="4056" y="1571"/>
                </a:lnTo>
                <a:lnTo>
                  <a:pt x="4002" y="1562"/>
                </a:lnTo>
                <a:lnTo>
                  <a:pt x="3948" y="1554"/>
                </a:lnTo>
                <a:lnTo>
                  <a:pt x="4003" y="1555"/>
                </a:lnTo>
                <a:lnTo>
                  <a:pt x="4060" y="1555"/>
                </a:lnTo>
                <a:lnTo>
                  <a:pt x="4179" y="1554"/>
                </a:lnTo>
                <a:lnTo>
                  <a:pt x="4239" y="1554"/>
                </a:lnTo>
                <a:lnTo>
                  <a:pt x="4300" y="1555"/>
                </a:lnTo>
                <a:lnTo>
                  <a:pt x="4360" y="1558"/>
                </a:lnTo>
                <a:lnTo>
                  <a:pt x="4420" y="1562"/>
                </a:lnTo>
                <a:lnTo>
                  <a:pt x="4449" y="1565"/>
                </a:lnTo>
                <a:lnTo>
                  <a:pt x="4478" y="1570"/>
                </a:lnTo>
                <a:lnTo>
                  <a:pt x="4507" y="1574"/>
                </a:lnTo>
                <a:lnTo>
                  <a:pt x="4534" y="1580"/>
                </a:lnTo>
                <a:lnTo>
                  <a:pt x="4562" y="1586"/>
                </a:lnTo>
                <a:lnTo>
                  <a:pt x="4589" y="1594"/>
                </a:lnTo>
                <a:lnTo>
                  <a:pt x="4614" y="1603"/>
                </a:lnTo>
                <a:lnTo>
                  <a:pt x="4640" y="1613"/>
                </a:lnTo>
                <a:lnTo>
                  <a:pt x="4664" y="1624"/>
                </a:lnTo>
                <a:lnTo>
                  <a:pt x="4688" y="1637"/>
                </a:lnTo>
                <a:lnTo>
                  <a:pt x="4710" y="1650"/>
                </a:lnTo>
                <a:lnTo>
                  <a:pt x="4732" y="1665"/>
                </a:lnTo>
                <a:lnTo>
                  <a:pt x="4753" y="1682"/>
                </a:lnTo>
                <a:lnTo>
                  <a:pt x="4772" y="1700"/>
                </a:lnTo>
                <a:lnTo>
                  <a:pt x="4791" y="1719"/>
                </a:lnTo>
                <a:lnTo>
                  <a:pt x="4807" y="1741"/>
                </a:lnTo>
                <a:lnTo>
                  <a:pt x="4796" y="1703"/>
                </a:lnTo>
                <a:lnTo>
                  <a:pt x="4783" y="1667"/>
                </a:lnTo>
                <a:lnTo>
                  <a:pt x="4767" y="1630"/>
                </a:lnTo>
                <a:lnTo>
                  <a:pt x="4751" y="1595"/>
                </a:lnTo>
                <a:lnTo>
                  <a:pt x="4732" y="1560"/>
                </a:lnTo>
                <a:lnTo>
                  <a:pt x="4712" y="1527"/>
                </a:lnTo>
                <a:lnTo>
                  <a:pt x="4690" y="1495"/>
                </a:lnTo>
                <a:lnTo>
                  <a:pt x="4666" y="1464"/>
                </a:lnTo>
                <a:lnTo>
                  <a:pt x="4641" y="1434"/>
                </a:lnTo>
                <a:lnTo>
                  <a:pt x="4614" y="1407"/>
                </a:lnTo>
                <a:lnTo>
                  <a:pt x="4587" y="1380"/>
                </a:lnTo>
                <a:lnTo>
                  <a:pt x="4557" y="1356"/>
                </a:lnTo>
                <a:lnTo>
                  <a:pt x="4528" y="1333"/>
                </a:lnTo>
                <a:lnTo>
                  <a:pt x="4496" y="1312"/>
                </a:lnTo>
                <a:lnTo>
                  <a:pt x="4463" y="1294"/>
                </a:lnTo>
                <a:lnTo>
                  <a:pt x="4429" y="1278"/>
                </a:lnTo>
                <a:lnTo>
                  <a:pt x="4394" y="1264"/>
                </a:lnTo>
                <a:lnTo>
                  <a:pt x="4376" y="1257"/>
                </a:lnTo>
                <a:lnTo>
                  <a:pt x="4358" y="1252"/>
                </a:lnTo>
                <a:lnTo>
                  <a:pt x="4341" y="1247"/>
                </a:lnTo>
                <a:lnTo>
                  <a:pt x="4322" y="1243"/>
                </a:lnTo>
                <a:lnTo>
                  <a:pt x="4303" y="1240"/>
                </a:lnTo>
                <a:lnTo>
                  <a:pt x="4284" y="1236"/>
                </a:lnTo>
                <a:lnTo>
                  <a:pt x="4266" y="1234"/>
                </a:lnTo>
                <a:lnTo>
                  <a:pt x="4246" y="1233"/>
                </a:lnTo>
                <a:lnTo>
                  <a:pt x="4227" y="1232"/>
                </a:lnTo>
                <a:lnTo>
                  <a:pt x="4207" y="1232"/>
                </a:lnTo>
                <a:lnTo>
                  <a:pt x="4188" y="1233"/>
                </a:lnTo>
                <a:lnTo>
                  <a:pt x="4168" y="1235"/>
                </a:lnTo>
                <a:lnTo>
                  <a:pt x="4148" y="1237"/>
                </a:lnTo>
                <a:lnTo>
                  <a:pt x="4128" y="1241"/>
                </a:lnTo>
                <a:lnTo>
                  <a:pt x="4107" y="1244"/>
                </a:lnTo>
                <a:lnTo>
                  <a:pt x="4087" y="1248"/>
                </a:lnTo>
                <a:lnTo>
                  <a:pt x="4067" y="1254"/>
                </a:lnTo>
                <a:lnTo>
                  <a:pt x="4047" y="1261"/>
                </a:lnTo>
                <a:lnTo>
                  <a:pt x="4026" y="1268"/>
                </a:lnTo>
                <a:lnTo>
                  <a:pt x="4005" y="1276"/>
                </a:lnTo>
                <a:lnTo>
                  <a:pt x="3985" y="1286"/>
                </a:lnTo>
                <a:lnTo>
                  <a:pt x="3964" y="1296"/>
                </a:lnTo>
                <a:lnTo>
                  <a:pt x="3943" y="1307"/>
                </a:lnTo>
                <a:lnTo>
                  <a:pt x="3922" y="1318"/>
                </a:lnTo>
                <a:lnTo>
                  <a:pt x="3902" y="1331"/>
                </a:lnTo>
                <a:lnTo>
                  <a:pt x="3881" y="1344"/>
                </a:lnTo>
                <a:lnTo>
                  <a:pt x="3860" y="1360"/>
                </a:lnTo>
                <a:lnTo>
                  <a:pt x="3839" y="1375"/>
                </a:lnTo>
                <a:lnTo>
                  <a:pt x="3818" y="1391"/>
                </a:lnTo>
                <a:lnTo>
                  <a:pt x="3797" y="1409"/>
                </a:lnTo>
                <a:lnTo>
                  <a:pt x="3803" y="1390"/>
                </a:lnTo>
                <a:lnTo>
                  <a:pt x="3808" y="1371"/>
                </a:lnTo>
                <a:lnTo>
                  <a:pt x="3812" y="1352"/>
                </a:lnTo>
                <a:lnTo>
                  <a:pt x="3816" y="1332"/>
                </a:lnTo>
                <a:lnTo>
                  <a:pt x="3818" y="1313"/>
                </a:lnTo>
                <a:lnTo>
                  <a:pt x="3820" y="1295"/>
                </a:lnTo>
                <a:lnTo>
                  <a:pt x="3820" y="1275"/>
                </a:lnTo>
                <a:lnTo>
                  <a:pt x="3820" y="1256"/>
                </a:lnTo>
                <a:lnTo>
                  <a:pt x="3819" y="1237"/>
                </a:lnTo>
                <a:lnTo>
                  <a:pt x="3818" y="1219"/>
                </a:lnTo>
                <a:lnTo>
                  <a:pt x="3815" y="1200"/>
                </a:lnTo>
                <a:lnTo>
                  <a:pt x="3811" y="1181"/>
                </a:lnTo>
                <a:lnTo>
                  <a:pt x="3808" y="1163"/>
                </a:lnTo>
                <a:lnTo>
                  <a:pt x="3803" y="1145"/>
                </a:lnTo>
                <a:lnTo>
                  <a:pt x="3797" y="1126"/>
                </a:lnTo>
                <a:lnTo>
                  <a:pt x="3790" y="1109"/>
                </a:lnTo>
                <a:lnTo>
                  <a:pt x="3784" y="1091"/>
                </a:lnTo>
                <a:lnTo>
                  <a:pt x="3776" y="1074"/>
                </a:lnTo>
                <a:lnTo>
                  <a:pt x="3768" y="1056"/>
                </a:lnTo>
                <a:lnTo>
                  <a:pt x="3758" y="1038"/>
                </a:lnTo>
                <a:lnTo>
                  <a:pt x="3739" y="1005"/>
                </a:lnTo>
                <a:lnTo>
                  <a:pt x="3717" y="972"/>
                </a:lnTo>
                <a:lnTo>
                  <a:pt x="3694" y="942"/>
                </a:lnTo>
                <a:lnTo>
                  <a:pt x="3667" y="911"/>
                </a:lnTo>
                <a:lnTo>
                  <a:pt x="3639" y="882"/>
                </a:lnTo>
                <a:lnTo>
                  <a:pt x="3609" y="855"/>
                </a:lnTo>
                <a:lnTo>
                  <a:pt x="3578" y="828"/>
                </a:lnTo>
                <a:lnTo>
                  <a:pt x="3545" y="804"/>
                </a:lnTo>
                <a:lnTo>
                  <a:pt x="3512" y="781"/>
                </a:lnTo>
                <a:lnTo>
                  <a:pt x="3477" y="760"/>
                </a:lnTo>
                <a:lnTo>
                  <a:pt x="3441" y="741"/>
                </a:lnTo>
                <a:lnTo>
                  <a:pt x="3404" y="724"/>
                </a:lnTo>
                <a:lnTo>
                  <a:pt x="3367" y="709"/>
                </a:lnTo>
                <a:lnTo>
                  <a:pt x="3329" y="696"/>
                </a:lnTo>
                <a:lnTo>
                  <a:pt x="3291" y="685"/>
                </a:lnTo>
                <a:lnTo>
                  <a:pt x="3252" y="677"/>
                </a:lnTo>
                <a:lnTo>
                  <a:pt x="3214" y="671"/>
                </a:lnTo>
                <a:lnTo>
                  <a:pt x="3176" y="668"/>
                </a:lnTo>
                <a:lnTo>
                  <a:pt x="3157" y="668"/>
                </a:lnTo>
                <a:lnTo>
                  <a:pt x="3138" y="666"/>
                </a:lnTo>
                <a:lnTo>
                  <a:pt x="3119" y="668"/>
                </a:lnTo>
                <a:lnTo>
                  <a:pt x="3101" y="669"/>
                </a:lnTo>
                <a:lnTo>
                  <a:pt x="3082" y="671"/>
                </a:lnTo>
                <a:lnTo>
                  <a:pt x="3063" y="674"/>
                </a:lnTo>
                <a:lnTo>
                  <a:pt x="3046" y="677"/>
                </a:lnTo>
                <a:lnTo>
                  <a:pt x="3027" y="682"/>
                </a:lnTo>
                <a:lnTo>
                  <a:pt x="3054" y="691"/>
                </a:lnTo>
                <a:lnTo>
                  <a:pt x="3081" y="702"/>
                </a:lnTo>
                <a:lnTo>
                  <a:pt x="3104" y="713"/>
                </a:lnTo>
                <a:lnTo>
                  <a:pt x="3127" y="725"/>
                </a:lnTo>
                <a:lnTo>
                  <a:pt x="3147" y="739"/>
                </a:lnTo>
                <a:lnTo>
                  <a:pt x="3165" y="753"/>
                </a:lnTo>
                <a:lnTo>
                  <a:pt x="3183" y="769"/>
                </a:lnTo>
                <a:lnTo>
                  <a:pt x="3200" y="785"/>
                </a:lnTo>
                <a:lnTo>
                  <a:pt x="3215" y="803"/>
                </a:lnTo>
                <a:lnTo>
                  <a:pt x="3229" y="822"/>
                </a:lnTo>
                <a:lnTo>
                  <a:pt x="3242" y="840"/>
                </a:lnTo>
                <a:lnTo>
                  <a:pt x="3256" y="860"/>
                </a:lnTo>
                <a:lnTo>
                  <a:pt x="3268" y="881"/>
                </a:lnTo>
                <a:lnTo>
                  <a:pt x="3279" y="903"/>
                </a:lnTo>
                <a:lnTo>
                  <a:pt x="3301" y="947"/>
                </a:lnTo>
                <a:lnTo>
                  <a:pt x="3322" y="994"/>
                </a:lnTo>
                <a:lnTo>
                  <a:pt x="3344" y="1044"/>
                </a:lnTo>
                <a:lnTo>
                  <a:pt x="3366" y="1094"/>
                </a:lnTo>
                <a:lnTo>
                  <a:pt x="3391" y="1147"/>
                </a:lnTo>
                <a:lnTo>
                  <a:pt x="3404" y="1174"/>
                </a:lnTo>
                <a:lnTo>
                  <a:pt x="3419" y="1200"/>
                </a:lnTo>
                <a:lnTo>
                  <a:pt x="3434" y="1228"/>
                </a:lnTo>
                <a:lnTo>
                  <a:pt x="3450" y="1255"/>
                </a:lnTo>
                <a:lnTo>
                  <a:pt x="3468" y="1283"/>
                </a:lnTo>
                <a:lnTo>
                  <a:pt x="3488" y="1310"/>
                </a:lnTo>
                <a:lnTo>
                  <a:pt x="3508" y="1338"/>
                </a:lnTo>
                <a:lnTo>
                  <a:pt x="3531" y="1365"/>
                </a:lnTo>
                <a:lnTo>
                  <a:pt x="3509" y="1347"/>
                </a:lnTo>
                <a:lnTo>
                  <a:pt x="3486" y="1330"/>
                </a:lnTo>
                <a:lnTo>
                  <a:pt x="3463" y="1313"/>
                </a:lnTo>
                <a:lnTo>
                  <a:pt x="3437" y="1296"/>
                </a:lnTo>
                <a:lnTo>
                  <a:pt x="3412" y="1279"/>
                </a:lnTo>
                <a:lnTo>
                  <a:pt x="3386" y="1263"/>
                </a:lnTo>
                <a:lnTo>
                  <a:pt x="3358" y="1247"/>
                </a:lnTo>
                <a:lnTo>
                  <a:pt x="3331" y="1232"/>
                </a:lnTo>
                <a:lnTo>
                  <a:pt x="3302" y="1217"/>
                </a:lnTo>
                <a:lnTo>
                  <a:pt x="3272" y="1201"/>
                </a:lnTo>
                <a:lnTo>
                  <a:pt x="3242" y="1188"/>
                </a:lnTo>
                <a:lnTo>
                  <a:pt x="3212" y="1174"/>
                </a:lnTo>
                <a:lnTo>
                  <a:pt x="3181" y="1162"/>
                </a:lnTo>
                <a:lnTo>
                  <a:pt x="3149" y="1149"/>
                </a:lnTo>
                <a:lnTo>
                  <a:pt x="3117" y="1138"/>
                </a:lnTo>
                <a:lnTo>
                  <a:pt x="3084" y="1127"/>
                </a:lnTo>
                <a:lnTo>
                  <a:pt x="3061" y="1125"/>
                </a:lnTo>
                <a:lnTo>
                  <a:pt x="3036" y="1123"/>
                </a:lnTo>
                <a:lnTo>
                  <a:pt x="3009" y="1123"/>
                </a:lnTo>
                <a:lnTo>
                  <a:pt x="2981" y="1122"/>
                </a:lnTo>
                <a:lnTo>
                  <a:pt x="2951" y="1123"/>
                </a:lnTo>
                <a:lnTo>
                  <a:pt x="2921" y="1125"/>
                </a:lnTo>
                <a:lnTo>
                  <a:pt x="2888" y="1129"/>
                </a:lnTo>
                <a:lnTo>
                  <a:pt x="2855" y="1132"/>
                </a:lnTo>
                <a:lnTo>
                  <a:pt x="2820" y="1137"/>
                </a:lnTo>
                <a:lnTo>
                  <a:pt x="2784" y="1145"/>
                </a:lnTo>
                <a:lnTo>
                  <a:pt x="2746" y="1153"/>
                </a:lnTo>
                <a:lnTo>
                  <a:pt x="2707" y="1163"/>
                </a:lnTo>
                <a:lnTo>
                  <a:pt x="2667" y="1175"/>
                </a:lnTo>
                <a:lnTo>
                  <a:pt x="2625" y="1188"/>
                </a:lnTo>
                <a:lnTo>
                  <a:pt x="2582" y="1203"/>
                </a:lnTo>
                <a:lnTo>
                  <a:pt x="2537" y="1220"/>
                </a:lnTo>
                <a:lnTo>
                  <a:pt x="2500" y="1234"/>
                </a:lnTo>
                <a:lnTo>
                  <a:pt x="2461" y="1247"/>
                </a:lnTo>
                <a:lnTo>
                  <a:pt x="2378" y="1274"/>
                </a:lnTo>
                <a:lnTo>
                  <a:pt x="2420" y="1303"/>
                </a:lnTo>
                <a:lnTo>
                  <a:pt x="2460" y="1335"/>
                </a:lnTo>
                <a:lnTo>
                  <a:pt x="2500" y="1368"/>
                </a:lnTo>
                <a:lnTo>
                  <a:pt x="2538" y="1402"/>
                </a:lnTo>
                <a:lnTo>
                  <a:pt x="2630" y="1421"/>
                </a:lnTo>
                <a:lnTo>
                  <a:pt x="2725" y="1441"/>
                </a:lnTo>
                <a:lnTo>
                  <a:pt x="2828" y="1461"/>
                </a:lnTo>
                <a:lnTo>
                  <a:pt x="2881" y="1470"/>
                </a:lnTo>
                <a:lnTo>
                  <a:pt x="2936" y="1478"/>
                </a:lnTo>
                <a:lnTo>
                  <a:pt x="2992" y="1486"/>
                </a:lnTo>
                <a:lnTo>
                  <a:pt x="3049" y="1493"/>
                </a:lnTo>
                <a:lnTo>
                  <a:pt x="3107" y="1498"/>
                </a:lnTo>
                <a:lnTo>
                  <a:pt x="3167" y="1501"/>
                </a:lnTo>
                <a:lnTo>
                  <a:pt x="3228" y="1504"/>
                </a:lnTo>
                <a:lnTo>
                  <a:pt x="3291" y="1503"/>
                </a:lnTo>
                <a:lnTo>
                  <a:pt x="3355" y="1500"/>
                </a:lnTo>
                <a:lnTo>
                  <a:pt x="3420" y="1495"/>
                </a:lnTo>
                <a:lnTo>
                  <a:pt x="3365" y="1508"/>
                </a:lnTo>
                <a:lnTo>
                  <a:pt x="3300" y="1526"/>
                </a:lnTo>
                <a:lnTo>
                  <a:pt x="3227" y="1546"/>
                </a:lnTo>
                <a:lnTo>
                  <a:pt x="3148" y="1571"/>
                </a:lnTo>
                <a:lnTo>
                  <a:pt x="3106" y="1584"/>
                </a:lnTo>
                <a:lnTo>
                  <a:pt x="3063" y="1599"/>
                </a:lnTo>
                <a:lnTo>
                  <a:pt x="3020" y="1616"/>
                </a:lnTo>
                <a:lnTo>
                  <a:pt x="2976" y="1634"/>
                </a:lnTo>
                <a:lnTo>
                  <a:pt x="2931" y="1653"/>
                </a:lnTo>
                <a:lnTo>
                  <a:pt x="2886" y="1673"/>
                </a:lnTo>
                <a:lnTo>
                  <a:pt x="2841" y="1695"/>
                </a:lnTo>
                <a:lnTo>
                  <a:pt x="2796" y="1718"/>
                </a:lnTo>
                <a:lnTo>
                  <a:pt x="2821" y="1762"/>
                </a:lnTo>
                <a:lnTo>
                  <a:pt x="2844" y="1808"/>
                </a:lnTo>
                <a:lnTo>
                  <a:pt x="2867" y="1856"/>
                </a:lnTo>
                <a:lnTo>
                  <a:pt x="2889" y="1905"/>
                </a:lnTo>
                <a:lnTo>
                  <a:pt x="2909" y="1956"/>
                </a:lnTo>
                <a:lnTo>
                  <a:pt x="2928" y="2008"/>
                </a:lnTo>
                <a:lnTo>
                  <a:pt x="2945" y="2063"/>
                </a:lnTo>
                <a:lnTo>
                  <a:pt x="2961" y="2119"/>
                </a:lnTo>
                <a:lnTo>
                  <a:pt x="3051" y="2090"/>
                </a:lnTo>
                <a:lnTo>
                  <a:pt x="3096" y="2075"/>
                </a:lnTo>
                <a:lnTo>
                  <a:pt x="3141" y="2058"/>
                </a:lnTo>
                <a:lnTo>
                  <a:pt x="3185" y="2042"/>
                </a:lnTo>
                <a:lnTo>
                  <a:pt x="3230" y="2023"/>
                </a:lnTo>
                <a:lnTo>
                  <a:pt x="3273" y="2003"/>
                </a:lnTo>
                <a:lnTo>
                  <a:pt x="3316" y="1982"/>
                </a:lnTo>
                <a:lnTo>
                  <a:pt x="3359" y="1960"/>
                </a:lnTo>
                <a:lnTo>
                  <a:pt x="3401" y="1936"/>
                </a:lnTo>
                <a:lnTo>
                  <a:pt x="3442" y="1909"/>
                </a:lnTo>
                <a:lnTo>
                  <a:pt x="3481" y="1880"/>
                </a:lnTo>
                <a:lnTo>
                  <a:pt x="3520" y="1849"/>
                </a:lnTo>
                <a:lnTo>
                  <a:pt x="3538" y="1833"/>
                </a:lnTo>
                <a:lnTo>
                  <a:pt x="3557" y="1815"/>
                </a:lnTo>
                <a:lnTo>
                  <a:pt x="3576" y="1797"/>
                </a:lnTo>
                <a:lnTo>
                  <a:pt x="3593" y="1779"/>
                </a:lnTo>
                <a:lnTo>
                  <a:pt x="3611" y="1760"/>
                </a:lnTo>
                <a:lnTo>
                  <a:pt x="3629" y="1740"/>
                </a:lnTo>
                <a:lnTo>
                  <a:pt x="3624" y="1766"/>
                </a:lnTo>
                <a:lnTo>
                  <a:pt x="3620" y="1791"/>
                </a:lnTo>
                <a:lnTo>
                  <a:pt x="3617" y="1817"/>
                </a:lnTo>
                <a:lnTo>
                  <a:pt x="3615" y="1845"/>
                </a:lnTo>
                <a:lnTo>
                  <a:pt x="3613" y="1871"/>
                </a:lnTo>
                <a:lnTo>
                  <a:pt x="3613" y="1899"/>
                </a:lnTo>
                <a:lnTo>
                  <a:pt x="3613" y="1927"/>
                </a:lnTo>
                <a:lnTo>
                  <a:pt x="3615" y="1956"/>
                </a:lnTo>
                <a:lnTo>
                  <a:pt x="3617" y="1984"/>
                </a:lnTo>
                <a:lnTo>
                  <a:pt x="3620" y="2013"/>
                </a:lnTo>
                <a:lnTo>
                  <a:pt x="3628" y="2072"/>
                </a:lnTo>
                <a:lnTo>
                  <a:pt x="3637" y="2133"/>
                </a:lnTo>
                <a:lnTo>
                  <a:pt x="3650" y="2193"/>
                </a:lnTo>
                <a:lnTo>
                  <a:pt x="3663" y="2256"/>
                </a:lnTo>
                <a:lnTo>
                  <a:pt x="3679" y="2320"/>
                </a:lnTo>
                <a:lnTo>
                  <a:pt x="3697" y="2384"/>
                </a:lnTo>
                <a:lnTo>
                  <a:pt x="3716" y="2449"/>
                </a:lnTo>
                <a:lnTo>
                  <a:pt x="3755" y="2580"/>
                </a:lnTo>
                <a:lnTo>
                  <a:pt x="3797" y="2712"/>
                </a:lnTo>
                <a:lnTo>
                  <a:pt x="3839" y="2844"/>
                </a:lnTo>
                <a:lnTo>
                  <a:pt x="3860" y="2910"/>
                </a:lnTo>
                <a:lnTo>
                  <a:pt x="3878" y="2976"/>
                </a:lnTo>
                <a:lnTo>
                  <a:pt x="3897" y="3041"/>
                </a:lnTo>
                <a:lnTo>
                  <a:pt x="3915" y="3105"/>
                </a:lnTo>
                <a:lnTo>
                  <a:pt x="3930" y="3169"/>
                </a:lnTo>
                <a:lnTo>
                  <a:pt x="3944" y="3233"/>
                </a:lnTo>
                <a:lnTo>
                  <a:pt x="3955" y="3296"/>
                </a:lnTo>
                <a:lnTo>
                  <a:pt x="3965" y="3357"/>
                </a:lnTo>
                <a:lnTo>
                  <a:pt x="3972" y="3418"/>
                </a:lnTo>
                <a:lnTo>
                  <a:pt x="3975" y="3448"/>
                </a:lnTo>
                <a:lnTo>
                  <a:pt x="3976" y="3477"/>
                </a:lnTo>
                <a:lnTo>
                  <a:pt x="3977" y="3507"/>
                </a:lnTo>
                <a:lnTo>
                  <a:pt x="3979" y="3536"/>
                </a:lnTo>
                <a:lnTo>
                  <a:pt x="3977" y="3564"/>
                </a:lnTo>
                <a:lnTo>
                  <a:pt x="3976" y="3592"/>
                </a:lnTo>
                <a:lnTo>
                  <a:pt x="3974" y="3620"/>
                </a:lnTo>
                <a:lnTo>
                  <a:pt x="3971" y="3647"/>
                </a:lnTo>
                <a:lnTo>
                  <a:pt x="3966" y="3674"/>
                </a:lnTo>
                <a:lnTo>
                  <a:pt x="3961" y="3701"/>
                </a:lnTo>
                <a:lnTo>
                  <a:pt x="3974" y="3672"/>
                </a:lnTo>
                <a:lnTo>
                  <a:pt x="3986" y="3642"/>
                </a:lnTo>
                <a:lnTo>
                  <a:pt x="3997" y="3613"/>
                </a:lnTo>
                <a:lnTo>
                  <a:pt x="4008" y="3582"/>
                </a:lnTo>
                <a:lnTo>
                  <a:pt x="4029" y="3520"/>
                </a:lnTo>
                <a:lnTo>
                  <a:pt x="4047" y="3456"/>
                </a:lnTo>
                <a:lnTo>
                  <a:pt x="4063" y="3393"/>
                </a:lnTo>
                <a:lnTo>
                  <a:pt x="4078" y="3327"/>
                </a:lnTo>
                <a:lnTo>
                  <a:pt x="4089" y="3260"/>
                </a:lnTo>
                <a:lnTo>
                  <a:pt x="4098" y="3191"/>
                </a:lnTo>
                <a:lnTo>
                  <a:pt x="4106" y="3122"/>
                </a:lnTo>
                <a:lnTo>
                  <a:pt x="4113" y="3053"/>
                </a:lnTo>
                <a:lnTo>
                  <a:pt x="4116" y="2983"/>
                </a:lnTo>
                <a:lnTo>
                  <a:pt x="4118" y="2913"/>
                </a:lnTo>
                <a:lnTo>
                  <a:pt x="4118" y="2843"/>
                </a:lnTo>
                <a:lnTo>
                  <a:pt x="4117" y="2772"/>
                </a:lnTo>
                <a:lnTo>
                  <a:pt x="4114" y="2702"/>
                </a:lnTo>
                <a:lnTo>
                  <a:pt x="4108" y="2631"/>
                </a:lnTo>
                <a:lnTo>
                  <a:pt x="4102" y="2562"/>
                </a:lnTo>
                <a:lnTo>
                  <a:pt x="4093" y="2493"/>
                </a:lnTo>
                <a:lnTo>
                  <a:pt x="4083" y="2425"/>
                </a:lnTo>
                <a:lnTo>
                  <a:pt x="4072" y="2357"/>
                </a:lnTo>
                <a:lnTo>
                  <a:pt x="4059" y="2291"/>
                </a:lnTo>
                <a:lnTo>
                  <a:pt x="4045" y="2225"/>
                </a:lnTo>
                <a:lnTo>
                  <a:pt x="4028" y="2162"/>
                </a:lnTo>
                <a:lnTo>
                  <a:pt x="4010" y="2099"/>
                </a:lnTo>
                <a:lnTo>
                  <a:pt x="3992" y="2038"/>
                </a:lnTo>
                <a:lnTo>
                  <a:pt x="3972" y="1979"/>
                </a:lnTo>
                <a:lnTo>
                  <a:pt x="3951" y="1922"/>
                </a:lnTo>
                <a:lnTo>
                  <a:pt x="3928" y="1867"/>
                </a:lnTo>
                <a:lnTo>
                  <a:pt x="3905" y="1813"/>
                </a:lnTo>
                <a:lnTo>
                  <a:pt x="3880" y="1762"/>
                </a:lnTo>
                <a:lnTo>
                  <a:pt x="3853" y="1714"/>
                </a:lnTo>
                <a:lnTo>
                  <a:pt x="3827" y="1669"/>
                </a:lnTo>
                <a:lnTo>
                  <a:pt x="3874" y="1727"/>
                </a:lnTo>
                <a:lnTo>
                  <a:pt x="3921" y="1781"/>
                </a:lnTo>
                <a:lnTo>
                  <a:pt x="3969" y="1833"/>
                </a:lnTo>
                <a:lnTo>
                  <a:pt x="4015" y="1880"/>
                </a:lnTo>
                <a:lnTo>
                  <a:pt x="4061" y="1925"/>
                </a:lnTo>
                <a:lnTo>
                  <a:pt x="4106" y="1967"/>
                </a:lnTo>
                <a:lnTo>
                  <a:pt x="4151" y="2006"/>
                </a:lnTo>
                <a:lnTo>
                  <a:pt x="4196" y="2043"/>
                </a:lnTo>
                <a:lnTo>
                  <a:pt x="4240" y="2078"/>
                </a:lnTo>
                <a:lnTo>
                  <a:pt x="4284" y="2110"/>
                </a:lnTo>
                <a:lnTo>
                  <a:pt x="4327" y="2141"/>
                </a:lnTo>
                <a:lnTo>
                  <a:pt x="4369" y="2169"/>
                </a:lnTo>
                <a:lnTo>
                  <a:pt x="4411" y="2196"/>
                </a:lnTo>
                <a:lnTo>
                  <a:pt x="4453" y="2221"/>
                </a:lnTo>
                <a:lnTo>
                  <a:pt x="4532" y="2268"/>
                </a:lnTo>
                <a:lnTo>
                  <a:pt x="4609" y="2311"/>
                </a:lnTo>
                <a:lnTo>
                  <a:pt x="4683" y="2353"/>
                </a:lnTo>
                <a:lnTo>
                  <a:pt x="4753" y="2393"/>
                </a:lnTo>
                <a:lnTo>
                  <a:pt x="4786" y="2412"/>
                </a:lnTo>
                <a:lnTo>
                  <a:pt x="4819" y="2432"/>
                </a:lnTo>
                <a:lnTo>
                  <a:pt x="4851" y="2453"/>
                </a:lnTo>
                <a:lnTo>
                  <a:pt x="4881" y="2474"/>
                </a:lnTo>
                <a:lnTo>
                  <a:pt x="4910" y="2496"/>
                </a:lnTo>
                <a:lnTo>
                  <a:pt x="4939" y="2518"/>
                </a:lnTo>
                <a:lnTo>
                  <a:pt x="4967" y="2542"/>
                </a:lnTo>
                <a:lnTo>
                  <a:pt x="4993" y="2568"/>
                </a:lnTo>
                <a:lnTo>
                  <a:pt x="5017" y="2594"/>
                </a:lnTo>
                <a:lnTo>
                  <a:pt x="5041" y="2621"/>
                </a:lnTo>
                <a:close/>
                <a:moveTo>
                  <a:pt x="1492" y="4905"/>
                </a:moveTo>
                <a:lnTo>
                  <a:pt x="23" y="4905"/>
                </a:lnTo>
                <a:lnTo>
                  <a:pt x="23" y="5063"/>
                </a:lnTo>
                <a:lnTo>
                  <a:pt x="1354" y="5063"/>
                </a:lnTo>
                <a:lnTo>
                  <a:pt x="1386" y="5021"/>
                </a:lnTo>
                <a:lnTo>
                  <a:pt x="1420" y="4981"/>
                </a:lnTo>
                <a:lnTo>
                  <a:pt x="1456" y="4943"/>
                </a:lnTo>
                <a:lnTo>
                  <a:pt x="1492" y="4905"/>
                </a:lnTo>
                <a:close/>
                <a:moveTo>
                  <a:pt x="3567" y="4905"/>
                </a:moveTo>
                <a:lnTo>
                  <a:pt x="3567" y="4905"/>
                </a:lnTo>
                <a:lnTo>
                  <a:pt x="3604" y="4943"/>
                </a:lnTo>
                <a:lnTo>
                  <a:pt x="3640" y="4981"/>
                </a:lnTo>
                <a:lnTo>
                  <a:pt x="3674" y="5021"/>
                </a:lnTo>
                <a:lnTo>
                  <a:pt x="3706" y="5063"/>
                </a:lnTo>
                <a:lnTo>
                  <a:pt x="5036" y="5063"/>
                </a:lnTo>
                <a:lnTo>
                  <a:pt x="5036" y="4905"/>
                </a:lnTo>
                <a:lnTo>
                  <a:pt x="3567" y="4905"/>
                </a:lnTo>
                <a:close/>
                <a:moveTo>
                  <a:pt x="1627" y="2261"/>
                </a:moveTo>
                <a:lnTo>
                  <a:pt x="1627" y="2261"/>
                </a:lnTo>
                <a:lnTo>
                  <a:pt x="1631" y="2214"/>
                </a:lnTo>
                <a:lnTo>
                  <a:pt x="1632" y="2166"/>
                </a:lnTo>
                <a:lnTo>
                  <a:pt x="1633" y="2119"/>
                </a:lnTo>
                <a:lnTo>
                  <a:pt x="1633" y="2069"/>
                </a:lnTo>
                <a:lnTo>
                  <a:pt x="1632" y="2020"/>
                </a:lnTo>
                <a:lnTo>
                  <a:pt x="1630" y="1969"/>
                </a:lnTo>
                <a:lnTo>
                  <a:pt x="1626" y="1917"/>
                </a:lnTo>
                <a:lnTo>
                  <a:pt x="1622" y="1865"/>
                </a:lnTo>
                <a:lnTo>
                  <a:pt x="1719" y="1918"/>
                </a:lnTo>
                <a:lnTo>
                  <a:pt x="1818" y="1971"/>
                </a:lnTo>
                <a:lnTo>
                  <a:pt x="1845" y="2032"/>
                </a:lnTo>
                <a:lnTo>
                  <a:pt x="1873" y="2092"/>
                </a:lnTo>
                <a:lnTo>
                  <a:pt x="1900" y="2155"/>
                </a:lnTo>
                <a:lnTo>
                  <a:pt x="1928" y="2218"/>
                </a:lnTo>
                <a:lnTo>
                  <a:pt x="1954" y="2283"/>
                </a:lnTo>
                <a:lnTo>
                  <a:pt x="1981" y="2349"/>
                </a:lnTo>
                <a:lnTo>
                  <a:pt x="2007" y="2415"/>
                </a:lnTo>
                <a:lnTo>
                  <a:pt x="2032" y="2483"/>
                </a:lnTo>
                <a:lnTo>
                  <a:pt x="2058" y="2552"/>
                </a:lnTo>
                <a:lnTo>
                  <a:pt x="2082" y="2623"/>
                </a:lnTo>
                <a:lnTo>
                  <a:pt x="2106" y="2694"/>
                </a:lnTo>
                <a:lnTo>
                  <a:pt x="2129" y="2767"/>
                </a:lnTo>
                <a:lnTo>
                  <a:pt x="2152" y="2840"/>
                </a:lnTo>
                <a:lnTo>
                  <a:pt x="2174" y="2915"/>
                </a:lnTo>
                <a:lnTo>
                  <a:pt x="2196" y="2992"/>
                </a:lnTo>
                <a:lnTo>
                  <a:pt x="2217" y="3069"/>
                </a:lnTo>
                <a:lnTo>
                  <a:pt x="2238" y="3148"/>
                </a:lnTo>
                <a:lnTo>
                  <a:pt x="2258" y="3228"/>
                </a:lnTo>
                <a:lnTo>
                  <a:pt x="2276" y="3309"/>
                </a:lnTo>
                <a:lnTo>
                  <a:pt x="2294" y="3392"/>
                </a:lnTo>
                <a:lnTo>
                  <a:pt x="2312" y="3475"/>
                </a:lnTo>
                <a:lnTo>
                  <a:pt x="2328" y="3560"/>
                </a:lnTo>
                <a:lnTo>
                  <a:pt x="2345" y="3646"/>
                </a:lnTo>
                <a:lnTo>
                  <a:pt x="2360" y="3733"/>
                </a:lnTo>
                <a:lnTo>
                  <a:pt x="2373" y="3822"/>
                </a:lnTo>
                <a:lnTo>
                  <a:pt x="2387" y="3911"/>
                </a:lnTo>
                <a:lnTo>
                  <a:pt x="2400" y="4002"/>
                </a:lnTo>
                <a:lnTo>
                  <a:pt x="2411" y="4095"/>
                </a:lnTo>
                <a:lnTo>
                  <a:pt x="2421" y="4188"/>
                </a:lnTo>
                <a:lnTo>
                  <a:pt x="2431" y="4283"/>
                </a:lnTo>
                <a:lnTo>
                  <a:pt x="2439" y="4378"/>
                </a:lnTo>
                <a:lnTo>
                  <a:pt x="2447" y="4476"/>
                </a:lnTo>
                <a:lnTo>
                  <a:pt x="2410" y="4478"/>
                </a:lnTo>
                <a:lnTo>
                  <a:pt x="2372" y="4482"/>
                </a:lnTo>
                <a:lnTo>
                  <a:pt x="2336" y="4486"/>
                </a:lnTo>
                <a:lnTo>
                  <a:pt x="2300" y="4492"/>
                </a:lnTo>
                <a:lnTo>
                  <a:pt x="2263" y="4498"/>
                </a:lnTo>
                <a:lnTo>
                  <a:pt x="2228" y="4505"/>
                </a:lnTo>
                <a:lnTo>
                  <a:pt x="2193" y="4513"/>
                </a:lnTo>
                <a:lnTo>
                  <a:pt x="2158" y="4521"/>
                </a:lnTo>
                <a:lnTo>
                  <a:pt x="2151" y="4436"/>
                </a:lnTo>
                <a:lnTo>
                  <a:pt x="2144" y="4350"/>
                </a:lnTo>
                <a:lnTo>
                  <a:pt x="2136" y="4265"/>
                </a:lnTo>
                <a:lnTo>
                  <a:pt x="2127" y="4183"/>
                </a:lnTo>
                <a:lnTo>
                  <a:pt x="2118" y="4100"/>
                </a:lnTo>
                <a:lnTo>
                  <a:pt x="2107" y="4019"/>
                </a:lnTo>
                <a:lnTo>
                  <a:pt x="2096" y="3938"/>
                </a:lnTo>
                <a:lnTo>
                  <a:pt x="2084" y="3859"/>
                </a:lnTo>
                <a:lnTo>
                  <a:pt x="2072" y="3781"/>
                </a:lnTo>
                <a:lnTo>
                  <a:pt x="2059" y="3704"/>
                </a:lnTo>
                <a:lnTo>
                  <a:pt x="2044" y="3628"/>
                </a:lnTo>
                <a:lnTo>
                  <a:pt x="2030" y="3553"/>
                </a:lnTo>
                <a:lnTo>
                  <a:pt x="2015" y="3480"/>
                </a:lnTo>
                <a:lnTo>
                  <a:pt x="1999" y="3406"/>
                </a:lnTo>
                <a:lnTo>
                  <a:pt x="1983" y="3334"/>
                </a:lnTo>
                <a:lnTo>
                  <a:pt x="1965" y="3264"/>
                </a:lnTo>
                <a:lnTo>
                  <a:pt x="1948" y="3194"/>
                </a:lnTo>
                <a:lnTo>
                  <a:pt x="1930" y="3124"/>
                </a:lnTo>
                <a:lnTo>
                  <a:pt x="1911" y="3056"/>
                </a:lnTo>
                <a:lnTo>
                  <a:pt x="1891" y="2989"/>
                </a:lnTo>
                <a:lnTo>
                  <a:pt x="1873" y="2923"/>
                </a:lnTo>
                <a:lnTo>
                  <a:pt x="1852" y="2858"/>
                </a:lnTo>
                <a:lnTo>
                  <a:pt x="1831" y="2794"/>
                </a:lnTo>
                <a:lnTo>
                  <a:pt x="1810" y="2731"/>
                </a:lnTo>
                <a:lnTo>
                  <a:pt x="1789" y="2669"/>
                </a:lnTo>
                <a:lnTo>
                  <a:pt x="1767" y="2608"/>
                </a:lnTo>
                <a:lnTo>
                  <a:pt x="1745" y="2548"/>
                </a:lnTo>
                <a:lnTo>
                  <a:pt x="1722" y="2488"/>
                </a:lnTo>
                <a:lnTo>
                  <a:pt x="1699" y="2430"/>
                </a:lnTo>
                <a:lnTo>
                  <a:pt x="1676" y="2373"/>
                </a:lnTo>
                <a:lnTo>
                  <a:pt x="1627" y="2261"/>
                </a:lnTo>
                <a:close/>
                <a:moveTo>
                  <a:pt x="3091" y="2312"/>
                </a:moveTo>
                <a:lnTo>
                  <a:pt x="3091" y="2312"/>
                </a:lnTo>
                <a:lnTo>
                  <a:pt x="3051" y="2408"/>
                </a:lnTo>
                <a:lnTo>
                  <a:pt x="3013" y="2508"/>
                </a:lnTo>
                <a:lnTo>
                  <a:pt x="2973" y="2615"/>
                </a:lnTo>
                <a:lnTo>
                  <a:pt x="2934" y="2726"/>
                </a:lnTo>
                <a:lnTo>
                  <a:pt x="2896" y="2841"/>
                </a:lnTo>
                <a:lnTo>
                  <a:pt x="2859" y="2964"/>
                </a:lnTo>
                <a:lnTo>
                  <a:pt x="2822" y="3090"/>
                </a:lnTo>
                <a:lnTo>
                  <a:pt x="2805" y="3156"/>
                </a:lnTo>
                <a:lnTo>
                  <a:pt x="2788" y="3222"/>
                </a:lnTo>
                <a:lnTo>
                  <a:pt x="2770" y="3290"/>
                </a:lnTo>
                <a:lnTo>
                  <a:pt x="2754" y="3360"/>
                </a:lnTo>
                <a:lnTo>
                  <a:pt x="2739" y="3431"/>
                </a:lnTo>
                <a:lnTo>
                  <a:pt x="2723" y="3503"/>
                </a:lnTo>
                <a:lnTo>
                  <a:pt x="2708" y="3576"/>
                </a:lnTo>
                <a:lnTo>
                  <a:pt x="2693" y="3651"/>
                </a:lnTo>
                <a:lnTo>
                  <a:pt x="2679" y="3727"/>
                </a:lnTo>
                <a:lnTo>
                  <a:pt x="2666" y="3805"/>
                </a:lnTo>
                <a:lnTo>
                  <a:pt x="2653" y="3883"/>
                </a:lnTo>
                <a:lnTo>
                  <a:pt x="2641" y="3964"/>
                </a:lnTo>
                <a:lnTo>
                  <a:pt x="2629" y="4046"/>
                </a:lnTo>
                <a:lnTo>
                  <a:pt x="2618" y="4129"/>
                </a:lnTo>
                <a:lnTo>
                  <a:pt x="2607" y="4213"/>
                </a:lnTo>
                <a:lnTo>
                  <a:pt x="2598" y="4299"/>
                </a:lnTo>
                <a:lnTo>
                  <a:pt x="2588" y="4386"/>
                </a:lnTo>
                <a:lnTo>
                  <a:pt x="2580" y="4474"/>
                </a:lnTo>
                <a:lnTo>
                  <a:pt x="2616" y="4476"/>
                </a:lnTo>
                <a:lnTo>
                  <a:pt x="2654" y="4478"/>
                </a:lnTo>
                <a:lnTo>
                  <a:pt x="2690" y="4482"/>
                </a:lnTo>
                <a:lnTo>
                  <a:pt x="2726" y="4487"/>
                </a:lnTo>
                <a:lnTo>
                  <a:pt x="2763" y="4492"/>
                </a:lnTo>
                <a:lnTo>
                  <a:pt x="2798" y="4498"/>
                </a:lnTo>
                <a:lnTo>
                  <a:pt x="2833" y="4506"/>
                </a:lnTo>
                <a:lnTo>
                  <a:pt x="2868" y="4514"/>
                </a:lnTo>
                <a:lnTo>
                  <a:pt x="2877" y="4417"/>
                </a:lnTo>
                <a:lnTo>
                  <a:pt x="2887" y="4321"/>
                </a:lnTo>
                <a:lnTo>
                  <a:pt x="2898" y="4228"/>
                </a:lnTo>
                <a:lnTo>
                  <a:pt x="2909" y="4135"/>
                </a:lnTo>
                <a:lnTo>
                  <a:pt x="2921" y="4046"/>
                </a:lnTo>
                <a:lnTo>
                  <a:pt x="2934" y="3957"/>
                </a:lnTo>
                <a:lnTo>
                  <a:pt x="2949" y="3871"/>
                </a:lnTo>
                <a:lnTo>
                  <a:pt x="2963" y="3786"/>
                </a:lnTo>
                <a:lnTo>
                  <a:pt x="2978" y="3703"/>
                </a:lnTo>
                <a:lnTo>
                  <a:pt x="2995" y="3621"/>
                </a:lnTo>
                <a:lnTo>
                  <a:pt x="3011" y="3542"/>
                </a:lnTo>
                <a:lnTo>
                  <a:pt x="3028" y="3464"/>
                </a:lnTo>
                <a:lnTo>
                  <a:pt x="3046" y="3388"/>
                </a:lnTo>
                <a:lnTo>
                  <a:pt x="3064" y="3313"/>
                </a:lnTo>
                <a:lnTo>
                  <a:pt x="3083" y="3241"/>
                </a:lnTo>
                <a:lnTo>
                  <a:pt x="3102" y="3169"/>
                </a:lnTo>
                <a:lnTo>
                  <a:pt x="3121" y="3100"/>
                </a:lnTo>
                <a:lnTo>
                  <a:pt x="3141" y="3032"/>
                </a:lnTo>
                <a:lnTo>
                  <a:pt x="3161" y="2966"/>
                </a:lnTo>
                <a:lnTo>
                  <a:pt x="3181" y="2902"/>
                </a:lnTo>
                <a:lnTo>
                  <a:pt x="3202" y="2839"/>
                </a:lnTo>
                <a:lnTo>
                  <a:pt x="3223" y="2778"/>
                </a:lnTo>
                <a:lnTo>
                  <a:pt x="3244" y="2718"/>
                </a:lnTo>
                <a:lnTo>
                  <a:pt x="3264" y="2660"/>
                </a:lnTo>
                <a:lnTo>
                  <a:pt x="3307" y="2550"/>
                </a:lnTo>
                <a:lnTo>
                  <a:pt x="3350" y="2445"/>
                </a:lnTo>
                <a:lnTo>
                  <a:pt x="3392" y="2348"/>
                </a:lnTo>
                <a:lnTo>
                  <a:pt x="3434" y="2256"/>
                </a:lnTo>
                <a:lnTo>
                  <a:pt x="3426" y="2220"/>
                </a:lnTo>
                <a:lnTo>
                  <a:pt x="3419" y="2182"/>
                </a:lnTo>
                <a:lnTo>
                  <a:pt x="3378" y="2202"/>
                </a:lnTo>
                <a:lnTo>
                  <a:pt x="3337" y="2221"/>
                </a:lnTo>
                <a:lnTo>
                  <a:pt x="3296" y="2239"/>
                </a:lnTo>
                <a:lnTo>
                  <a:pt x="3255" y="2255"/>
                </a:lnTo>
                <a:lnTo>
                  <a:pt x="3214" y="2270"/>
                </a:lnTo>
                <a:lnTo>
                  <a:pt x="3173" y="2285"/>
                </a:lnTo>
                <a:lnTo>
                  <a:pt x="3091" y="2312"/>
                </a:lnTo>
                <a:close/>
                <a:moveTo>
                  <a:pt x="3774" y="5853"/>
                </a:moveTo>
                <a:lnTo>
                  <a:pt x="3774" y="5853"/>
                </a:lnTo>
                <a:lnTo>
                  <a:pt x="3772" y="5823"/>
                </a:lnTo>
                <a:lnTo>
                  <a:pt x="3768" y="5793"/>
                </a:lnTo>
                <a:lnTo>
                  <a:pt x="3764" y="5763"/>
                </a:lnTo>
                <a:lnTo>
                  <a:pt x="3760" y="5734"/>
                </a:lnTo>
                <a:lnTo>
                  <a:pt x="3754" y="5704"/>
                </a:lnTo>
                <a:lnTo>
                  <a:pt x="3747" y="5675"/>
                </a:lnTo>
                <a:lnTo>
                  <a:pt x="3741" y="5646"/>
                </a:lnTo>
                <a:lnTo>
                  <a:pt x="3734" y="5617"/>
                </a:lnTo>
                <a:lnTo>
                  <a:pt x="3725" y="5590"/>
                </a:lnTo>
                <a:lnTo>
                  <a:pt x="3718" y="5561"/>
                </a:lnTo>
                <a:lnTo>
                  <a:pt x="3708" y="5533"/>
                </a:lnTo>
                <a:lnTo>
                  <a:pt x="3698" y="5506"/>
                </a:lnTo>
                <a:lnTo>
                  <a:pt x="3687" y="5478"/>
                </a:lnTo>
                <a:lnTo>
                  <a:pt x="3676" y="5452"/>
                </a:lnTo>
                <a:lnTo>
                  <a:pt x="3665" y="5426"/>
                </a:lnTo>
                <a:lnTo>
                  <a:pt x="3652" y="5399"/>
                </a:lnTo>
                <a:lnTo>
                  <a:pt x="3640" y="5374"/>
                </a:lnTo>
                <a:lnTo>
                  <a:pt x="3625" y="5348"/>
                </a:lnTo>
                <a:lnTo>
                  <a:pt x="3612" y="5323"/>
                </a:lnTo>
                <a:lnTo>
                  <a:pt x="3597" y="5298"/>
                </a:lnTo>
                <a:lnTo>
                  <a:pt x="3582" y="5274"/>
                </a:lnTo>
                <a:lnTo>
                  <a:pt x="3566" y="5250"/>
                </a:lnTo>
                <a:lnTo>
                  <a:pt x="3533" y="5202"/>
                </a:lnTo>
                <a:lnTo>
                  <a:pt x="3498" y="5157"/>
                </a:lnTo>
                <a:lnTo>
                  <a:pt x="3461" y="5114"/>
                </a:lnTo>
                <a:lnTo>
                  <a:pt x="3422" y="5073"/>
                </a:lnTo>
                <a:lnTo>
                  <a:pt x="3381" y="5032"/>
                </a:lnTo>
                <a:lnTo>
                  <a:pt x="3338" y="4994"/>
                </a:lnTo>
                <a:lnTo>
                  <a:pt x="3294" y="4958"/>
                </a:lnTo>
                <a:lnTo>
                  <a:pt x="3248" y="4924"/>
                </a:lnTo>
                <a:lnTo>
                  <a:pt x="3201" y="4892"/>
                </a:lnTo>
                <a:lnTo>
                  <a:pt x="3176" y="4877"/>
                </a:lnTo>
                <a:lnTo>
                  <a:pt x="3151" y="4861"/>
                </a:lnTo>
                <a:lnTo>
                  <a:pt x="3126" y="4848"/>
                </a:lnTo>
                <a:lnTo>
                  <a:pt x="3101" y="4834"/>
                </a:lnTo>
                <a:lnTo>
                  <a:pt x="3075" y="4822"/>
                </a:lnTo>
                <a:lnTo>
                  <a:pt x="3049" y="4808"/>
                </a:lnTo>
                <a:lnTo>
                  <a:pt x="3022" y="4797"/>
                </a:lnTo>
                <a:lnTo>
                  <a:pt x="2995" y="4785"/>
                </a:lnTo>
                <a:lnTo>
                  <a:pt x="2969" y="4775"/>
                </a:lnTo>
                <a:lnTo>
                  <a:pt x="2941" y="4766"/>
                </a:lnTo>
                <a:lnTo>
                  <a:pt x="2914" y="4756"/>
                </a:lnTo>
                <a:lnTo>
                  <a:pt x="2885" y="4747"/>
                </a:lnTo>
                <a:lnTo>
                  <a:pt x="2857" y="4739"/>
                </a:lnTo>
                <a:lnTo>
                  <a:pt x="2829" y="4731"/>
                </a:lnTo>
                <a:lnTo>
                  <a:pt x="2799" y="4725"/>
                </a:lnTo>
                <a:lnTo>
                  <a:pt x="2770" y="4719"/>
                </a:lnTo>
                <a:lnTo>
                  <a:pt x="2741" y="4714"/>
                </a:lnTo>
                <a:lnTo>
                  <a:pt x="2711" y="4709"/>
                </a:lnTo>
                <a:lnTo>
                  <a:pt x="2681" y="4705"/>
                </a:lnTo>
                <a:lnTo>
                  <a:pt x="2652" y="4702"/>
                </a:lnTo>
                <a:lnTo>
                  <a:pt x="2622" y="4700"/>
                </a:lnTo>
                <a:lnTo>
                  <a:pt x="2591" y="4697"/>
                </a:lnTo>
                <a:lnTo>
                  <a:pt x="2560" y="4696"/>
                </a:lnTo>
                <a:lnTo>
                  <a:pt x="2530" y="4696"/>
                </a:lnTo>
                <a:lnTo>
                  <a:pt x="2499" y="4696"/>
                </a:lnTo>
                <a:lnTo>
                  <a:pt x="2468" y="4697"/>
                </a:lnTo>
                <a:lnTo>
                  <a:pt x="2438" y="4700"/>
                </a:lnTo>
                <a:lnTo>
                  <a:pt x="2407" y="4702"/>
                </a:lnTo>
                <a:lnTo>
                  <a:pt x="2378" y="4705"/>
                </a:lnTo>
                <a:lnTo>
                  <a:pt x="2348" y="4709"/>
                </a:lnTo>
                <a:lnTo>
                  <a:pt x="2318" y="4714"/>
                </a:lnTo>
                <a:lnTo>
                  <a:pt x="2290" y="4719"/>
                </a:lnTo>
                <a:lnTo>
                  <a:pt x="2260" y="4725"/>
                </a:lnTo>
                <a:lnTo>
                  <a:pt x="2231" y="4731"/>
                </a:lnTo>
                <a:lnTo>
                  <a:pt x="2203" y="4739"/>
                </a:lnTo>
                <a:lnTo>
                  <a:pt x="2174" y="4747"/>
                </a:lnTo>
                <a:lnTo>
                  <a:pt x="2147" y="4756"/>
                </a:lnTo>
                <a:lnTo>
                  <a:pt x="2119" y="4766"/>
                </a:lnTo>
                <a:lnTo>
                  <a:pt x="2092" y="4775"/>
                </a:lnTo>
                <a:lnTo>
                  <a:pt x="2064" y="4785"/>
                </a:lnTo>
                <a:lnTo>
                  <a:pt x="2038" y="4797"/>
                </a:lnTo>
                <a:lnTo>
                  <a:pt x="2011" y="4808"/>
                </a:lnTo>
                <a:lnTo>
                  <a:pt x="1985" y="4822"/>
                </a:lnTo>
                <a:lnTo>
                  <a:pt x="1959" y="4834"/>
                </a:lnTo>
                <a:lnTo>
                  <a:pt x="1933" y="4848"/>
                </a:lnTo>
                <a:lnTo>
                  <a:pt x="1908" y="4861"/>
                </a:lnTo>
                <a:lnTo>
                  <a:pt x="1884" y="4877"/>
                </a:lnTo>
                <a:lnTo>
                  <a:pt x="1859" y="4892"/>
                </a:lnTo>
                <a:lnTo>
                  <a:pt x="1835" y="4908"/>
                </a:lnTo>
                <a:lnTo>
                  <a:pt x="1812" y="4924"/>
                </a:lnTo>
                <a:lnTo>
                  <a:pt x="1766" y="4958"/>
                </a:lnTo>
                <a:lnTo>
                  <a:pt x="1721" y="4994"/>
                </a:lnTo>
                <a:lnTo>
                  <a:pt x="1679" y="5032"/>
                </a:lnTo>
                <a:lnTo>
                  <a:pt x="1637" y="5073"/>
                </a:lnTo>
                <a:lnTo>
                  <a:pt x="1599" y="5114"/>
                </a:lnTo>
                <a:lnTo>
                  <a:pt x="1561" y="5157"/>
                </a:lnTo>
                <a:lnTo>
                  <a:pt x="1526" y="5202"/>
                </a:lnTo>
                <a:lnTo>
                  <a:pt x="1493" y="5250"/>
                </a:lnTo>
                <a:lnTo>
                  <a:pt x="1478" y="5274"/>
                </a:lnTo>
                <a:lnTo>
                  <a:pt x="1462" y="5298"/>
                </a:lnTo>
                <a:lnTo>
                  <a:pt x="1448" y="5323"/>
                </a:lnTo>
                <a:lnTo>
                  <a:pt x="1434" y="5348"/>
                </a:lnTo>
                <a:lnTo>
                  <a:pt x="1420" y="5374"/>
                </a:lnTo>
                <a:lnTo>
                  <a:pt x="1407" y="5399"/>
                </a:lnTo>
                <a:lnTo>
                  <a:pt x="1395" y="5426"/>
                </a:lnTo>
                <a:lnTo>
                  <a:pt x="1383" y="5452"/>
                </a:lnTo>
                <a:lnTo>
                  <a:pt x="1372" y="5478"/>
                </a:lnTo>
                <a:lnTo>
                  <a:pt x="1362" y="5506"/>
                </a:lnTo>
                <a:lnTo>
                  <a:pt x="1352" y="5533"/>
                </a:lnTo>
                <a:lnTo>
                  <a:pt x="1342" y="5561"/>
                </a:lnTo>
                <a:lnTo>
                  <a:pt x="1334" y="5590"/>
                </a:lnTo>
                <a:lnTo>
                  <a:pt x="1326" y="5617"/>
                </a:lnTo>
                <a:lnTo>
                  <a:pt x="1318" y="5646"/>
                </a:lnTo>
                <a:lnTo>
                  <a:pt x="1312" y="5675"/>
                </a:lnTo>
                <a:lnTo>
                  <a:pt x="1306" y="5704"/>
                </a:lnTo>
                <a:lnTo>
                  <a:pt x="1301" y="5734"/>
                </a:lnTo>
                <a:lnTo>
                  <a:pt x="1296" y="5763"/>
                </a:lnTo>
                <a:lnTo>
                  <a:pt x="1292" y="5793"/>
                </a:lnTo>
                <a:lnTo>
                  <a:pt x="1288" y="5823"/>
                </a:lnTo>
                <a:lnTo>
                  <a:pt x="1286" y="5853"/>
                </a:lnTo>
                <a:lnTo>
                  <a:pt x="3774" y="5853"/>
                </a:lnTo>
                <a:close/>
                <a:moveTo>
                  <a:pt x="4028" y="6311"/>
                </a:moveTo>
                <a:lnTo>
                  <a:pt x="4028" y="6088"/>
                </a:lnTo>
                <a:lnTo>
                  <a:pt x="987" y="6088"/>
                </a:lnTo>
                <a:lnTo>
                  <a:pt x="987" y="6311"/>
                </a:lnTo>
                <a:lnTo>
                  <a:pt x="4028" y="63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BE3D44-D171-7D46-BC88-70F56BE856A2}"/>
              </a:ext>
            </a:extLst>
          </p:cNvPr>
          <p:cNvSpPr txBox="1"/>
          <p:nvPr/>
        </p:nvSpPr>
        <p:spPr>
          <a:xfrm>
            <a:off x="6990925" y="2057012"/>
            <a:ext cx="18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hlinkClick r:id="rId8"/>
              </a:rPr>
              <a:t>dessert.ipynb</a:t>
            </a:r>
            <a:endParaRPr kumimoji="1"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AABC62-6C99-7F4F-8429-FA04D1B62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34" y="13237"/>
            <a:ext cx="5498960" cy="68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3" grpId="0" animBg="1"/>
      <p:bldP spid="2" grpId="0" animBg="1"/>
      <p:bldP spid="4" grpId="0" animBg="1"/>
      <p:bldP spid="5" grpId="0" animBg="1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777372" y="496809"/>
            <a:ext cx="26372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Most Confused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207DA3-8548-4444-AD17-774AEE73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85" y="1423153"/>
            <a:ext cx="4829630" cy="50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4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777372" y="496809"/>
            <a:ext cx="26372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Most Confused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3BCB08-2C08-824C-BC18-268BDF0C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651" y="1222154"/>
            <a:ext cx="7030697" cy="56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777372" y="496809"/>
            <a:ext cx="26372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Most Confused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3BCB08-2C08-824C-BC18-268BDF0C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651" y="1222154"/>
            <a:ext cx="7030697" cy="56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018627" y="496809"/>
            <a:ext cx="21547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Distribution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96C9CB-634E-E647-BE93-2ACD0D3D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1266250"/>
            <a:ext cx="5718753" cy="57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430401" y="270667"/>
            <a:ext cx="1331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Predict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A751FE-683C-964C-9089-E9E7C54E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91" y="1040108"/>
            <a:ext cx="6104418" cy="54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9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430401" y="270667"/>
            <a:ext cx="1331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Predict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E8DD87-AA90-A94D-B563-D74B0875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171" y="1040108"/>
            <a:ext cx="5211658" cy="58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0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430401" y="270667"/>
            <a:ext cx="1331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Predict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BE4A7-5842-A44B-B275-79DB30A17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30" y="1040108"/>
            <a:ext cx="6724331" cy="58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430401" y="270667"/>
            <a:ext cx="1331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Predict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155BA6-97FF-1C4F-8FDE-7DF272F3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41" y="1040108"/>
            <a:ext cx="6239991" cy="57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53008" y="2541157"/>
            <a:ext cx="9462052" cy="4356599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3429000 h 3429000"/>
              <a:gd name="connsiteX2" fmla="*/ 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173 h 3429173"/>
              <a:gd name="connsiteX1" fmla="*/ 6096000 w 6096000"/>
              <a:gd name="connsiteY1" fmla="*/ 3429173 h 3429173"/>
              <a:gd name="connsiteX2" fmla="*/ 0 w 6096000"/>
              <a:gd name="connsiteY2" fmla="*/ 3429173 h 3429173"/>
              <a:gd name="connsiteX3" fmla="*/ 0 w 6096000"/>
              <a:gd name="connsiteY3" fmla="*/ 173 h 3429173"/>
              <a:gd name="connsiteX0" fmla="*/ 0 w 6096000"/>
              <a:gd name="connsiteY0" fmla="*/ 144 h 3429144"/>
              <a:gd name="connsiteX1" fmla="*/ 6096000 w 6096000"/>
              <a:gd name="connsiteY1" fmla="*/ 3429144 h 3429144"/>
              <a:gd name="connsiteX2" fmla="*/ 0 w 6096000"/>
              <a:gd name="connsiteY2" fmla="*/ 3429144 h 3429144"/>
              <a:gd name="connsiteX3" fmla="*/ 0 w 6096000"/>
              <a:gd name="connsiteY3" fmla="*/ 144 h 342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144">
                <a:moveTo>
                  <a:pt x="0" y="144"/>
                </a:moveTo>
                <a:cubicBezTo>
                  <a:pt x="3383722" y="-23047"/>
                  <a:pt x="4020612" y="2763222"/>
                  <a:pt x="6096000" y="3429144"/>
                </a:cubicBezTo>
                <a:lnTo>
                  <a:pt x="0" y="3429144"/>
                </a:lnTo>
                <a:lnTo>
                  <a:pt x="0" y="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17704" y="-53009"/>
            <a:ext cx="6414052" cy="2663687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0 h 3441329"/>
              <a:gd name="connsiteX1" fmla="*/ 6096000 w 6096000"/>
              <a:gd name="connsiteY1" fmla="*/ 0 h 3441329"/>
              <a:gd name="connsiteX2" fmla="*/ 6096000 w 6096000"/>
              <a:gd name="connsiteY2" fmla="*/ 3429000 h 3441329"/>
              <a:gd name="connsiteX3" fmla="*/ 0 w 6096000"/>
              <a:gd name="connsiteY3" fmla="*/ 0 h 3441329"/>
              <a:gd name="connsiteX0" fmla="*/ 0 w 6096000"/>
              <a:gd name="connsiteY0" fmla="*/ 0 h 3439475"/>
              <a:gd name="connsiteX1" fmla="*/ 6096000 w 6096000"/>
              <a:gd name="connsiteY1" fmla="*/ 0 h 3439475"/>
              <a:gd name="connsiteX2" fmla="*/ 6096000 w 6096000"/>
              <a:gd name="connsiteY2" fmla="*/ 3429000 h 3439475"/>
              <a:gd name="connsiteX3" fmla="*/ 0 w 6096000"/>
              <a:gd name="connsiteY3" fmla="*/ 0 h 343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39475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cubicBezTo>
                  <a:pt x="3308626" y="3637722"/>
                  <a:pt x="2042809" y="665922"/>
                  <a:pt x="0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34000" y="2923760"/>
            <a:ext cx="6003235" cy="1010479"/>
          </a:xfrm>
          <a:prstGeom prst="roundRect">
            <a:avLst>
              <a:gd name="adj" fmla="val 50000"/>
            </a:avLst>
          </a:prstGeom>
          <a:solidFill>
            <a:srgbClr val="A04C27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 &amp;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02764" y="791816"/>
            <a:ext cx="1570384" cy="1570386"/>
            <a:chOff x="5738191" y="1683026"/>
            <a:chExt cx="715617" cy="715618"/>
          </a:xfrm>
        </p:grpSpPr>
        <p:sp>
          <p:nvSpPr>
            <p:cNvPr id="11" name="同心圆 10"/>
            <p:cNvSpPr/>
            <p:nvPr/>
          </p:nvSpPr>
          <p:spPr>
            <a:xfrm>
              <a:off x="5738191" y="1683026"/>
              <a:ext cx="715617" cy="715618"/>
            </a:xfrm>
            <a:prstGeom prst="donut">
              <a:avLst>
                <a:gd name="adj" fmla="val 3289"/>
              </a:avLst>
            </a:prstGeom>
            <a:solidFill>
              <a:srgbClr val="A04C27"/>
            </a:solidFill>
            <a:ln>
              <a:solidFill>
                <a:srgbClr val="A04C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33682" y="1767405"/>
              <a:ext cx="524631" cy="54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rgbClr val="A04C27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04</a:t>
              </a:r>
              <a:endParaRPr lang="zh-CN" altLang="en-US" sz="7200" dirty="0">
                <a:solidFill>
                  <a:srgbClr val="A04C2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29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07494" y="576466"/>
            <a:ext cx="3299792" cy="281277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706678" y="3495260"/>
            <a:ext cx="3299792" cy="281277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07494" y="3495260"/>
            <a:ext cx="3299792" cy="281277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706678" y="576466"/>
            <a:ext cx="3299792" cy="281277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1522" y="1758024"/>
            <a:ext cx="39216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dirty="0">
                <a:latin typeface="Tw Cen MT Condensed" panose="020B0606020104020203" pitchFamily="34" charset="0"/>
              </a:rPr>
              <a:t>全球近</a:t>
            </a:r>
            <a:r>
              <a:rPr lang="en-US" altLang="zh-CN" sz="2000" dirty="0">
                <a:solidFill>
                  <a:srgbClr val="FF0000"/>
                </a:solidFill>
                <a:latin typeface="Tw Cen MT Condensed" panose="020B0606020104020203" pitchFamily="34" charset="0"/>
              </a:rPr>
              <a:t>20%</a:t>
            </a:r>
            <a:r>
              <a:rPr lang="zh-CN" altLang="en-US" sz="2000" dirty="0">
                <a:latin typeface="Tw Cen MT Condensed" panose="020B0606020104020203" pitchFamily="34" charset="0"/>
              </a:rPr>
              <a:t>的死亡与饮食有关，且在世界人口前</a:t>
            </a:r>
            <a:r>
              <a:rPr lang="en-US" altLang="zh-CN" sz="2000" dirty="0">
                <a:latin typeface="Tw Cen MT Condensed" panose="020B0606020104020203" pitchFamily="34" charset="0"/>
              </a:rPr>
              <a:t>20</a:t>
            </a:r>
            <a:r>
              <a:rPr lang="zh-CN" altLang="en-US" sz="2000" dirty="0">
                <a:latin typeface="Tw Cen MT Condensed" panose="020B0606020104020203" pitchFamily="34" charset="0"/>
              </a:rPr>
              <a:t>位的国家中，中国因为饮食结构不合理造成的心血管疾病死亡率、癌症死亡率都是</a:t>
            </a:r>
            <a:r>
              <a:rPr lang="zh-CN" altLang="en-US" sz="2000" dirty="0">
                <a:solidFill>
                  <a:srgbClr val="FF0000"/>
                </a:solidFill>
                <a:latin typeface="Tw Cen MT Condensed" panose="020B0606020104020203" pitchFamily="34" charset="0"/>
              </a:rPr>
              <a:t>第一名</a:t>
            </a:r>
            <a:r>
              <a:rPr lang="zh-CN" altLang="en-US" sz="2000" dirty="0">
                <a:latin typeface="Tw Cen MT Condensed" panose="020B0606020104020203" pitchFamily="34" charset="0"/>
              </a:rPr>
              <a:t>。</a:t>
            </a:r>
          </a:p>
          <a:p>
            <a:pPr>
              <a:lnSpc>
                <a:spcPts val="2000"/>
              </a:lnSpc>
            </a:pPr>
            <a:endParaRPr lang="zh-CN" alt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9751" y="3505234"/>
            <a:ext cx="4636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中国居民营养与慢性病状况报告（</a:t>
            </a:r>
            <a:r>
              <a:rPr lang="en-US" altLang="zh-CN" sz="2400" dirty="0"/>
              <a:t>2020</a:t>
            </a:r>
            <a:r>
              <a:rPr lang="zh-CN" altLang="en-US" sz="2400" dirty="0"/>
              <a:t>年）</a:t>
            </a:r>
            <a:r>
              <a:rPr lang="en-US" altLang="zh-CN" sz="2400" dirty="0"/>
              <a:t>:</a:t>
            </a:r>
            <a:endParaRPr lang="zh-CN" alt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1521" y="4452226"/>
            <a:ext cx="4134701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dirty="0"/>
              <a:t>成年人平均身高持续增长。但同时，我国居民超重肥胖问题不断凸显，慢性病患病</a:t>
            </a:r>
            <a:r>
              <a:rPr lang="en-US" altLang="zh-CN" dirty="0"/>
              <a:t>/</a:t>
            </a:r>
            <a:r>
              <a:rPr lang="zh-CN" altLang="en-US" dirty="0"/>
              <a:t>发病仍成上升趋势，</a:t>
            </a:r>
            <a:r>
              <a:rPr lang="en-US" altLang="zh-CN" dirty="0"/>
              <a:t>18</a:t>
            </a:r>
            <a:r>
              <a:rPr lang="zh-CN" altLang="en-US" dirty="0"/>
              <a:t>岁以上居民超重率和肥胖率分别为</a:t>
            </a:r>
            <a:r>
              <a:rPr lang="en-US" altLang="zh-CN" dirty="0">
                <a:solidFill>
                  <a:srgbClr val="FF0000"/>
                </a:solidFill>
              </a:rPr>
              <a:t>34.3%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16.4%</a:t>
            </a:r>
            <a:r>
              <a:rPr lang="zh-CN" altLang="en-US" dirty="0"/>
              <a:t>。我国居民不健康生活方式普遍存在，居民畜肉摄入较多，膳食脂肪供能占比持续上升，日常使用的食品添加剂超过推荐量较大。</a:t>
            </a:r>
            <a:endParaRPr lang="zh-CN" alt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7C6C35-4C29-604F-B966-AE7DF633622F}"/>
              </a:ext>
            </a:extLst>
          </p:cNvPr>
          <p:cNvSpPr/>
          <p:nvPr/>
        </p:nvSpPr>
        <p:spPr>
          <a:xfrm>
            <a:off x="317633" y="880920"/>
            <a:ext cx="4548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w Cen MT Condensed" panose="020B0606020104020203" pitchFamily="34" charset="0"/>
              </a:rPr>
              <a:t>《</a:t>
            </a:r>
            <a:r>
              <a:rPr lang="zh-CN" altLang="en-US" sz="2400" dirty="0">
                <a:latin typeface="Tw Cen MT Condensed" panose="020B0606020104020203" pitchFamily="34" charset="0"/>
              </a:rPr>
              <a:t>柳叶刀： </a:t>
            </a:r>
            <a:r>
              <a:rPr lang="en-US" altLang="zh-CN" sz="2400" dirty="0">
                <a:latin typeface="Tw Cen MT Condensed" panose="020B0606020104020203" pitchFamily="34" charset="0"/>
              </a:rPr>
              <a:t>195</a:t>
            </a:r>
            <a:r>
              <a:rPr lang="zh-CN" altLang="en-US" sz="2400" dirty="0">
                <a:latin typeface="Tw Cen MT Condensed" panose="020B0606020104020203" pitchFamily="34" charset="0"/>
              </a:rPr>
              <a:t>个国家和地区饮食结构造成的死亡率和疾病负担</a:t>
            </a:r>
            <a:r>
              <a:rPr lang="en-US" altLang="zh-CN" sz="2400" dirty="0">
                <a:latin typeface="Tw Cen MT Condensed" panose="020B0606020104020203" pitchFamily="34" charset="0"/>
              </a:rPr>
              <a:t>》</a:t>
            </a:r>
            <a:r>
              <a:rPr lang="zh-CN" altLang="en-US" sz="2400" dirty="0">
                <a:latin typeface="Tw Cen MT Condensed" panose="020B0606020104020203" pitchFamily="34" charset="0"/>
              </a:rPr>
              <a:t>：</a:t>
            </a:r>
            <a:endParaRPr lang="en-US" altLang="zh-CN" sz="2400" dirty="0"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636104"/>
            <a:ext cx="384313" cy="558579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1972917"/>
            <a:ext cx="3127513" cy="2912165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90727" y="4089928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Exotc350 Bd BT" panose="04030805050B02020A03" pitchFamily="82" charset="0"/>
                <a:cs typeface="Segoe UI Light" panose="020B0502040204020203" pitchFamily="34" charset="0"/>
              </a:rPr>
              <a:t>PICTURE </a:t>
            </a:r>
            <a:r>
              <a:rPr lang="en-US" altLang="zh-CN" sz="2800" dirty="0">
                <a:solidFill>
                  <a:schemeClr val="bg1"/>
                </a:solidFill>
                <a:latin typeface="Exotc350 Bd BT" panose="04030805050B02020A03" pitchFamily="82" charset="0"/>
                <a:cs typeface="Segoe UI Light" panose="020B0502040204020203" pitchFamily="34" charset="0"/>
              </a:rPr>
              <a:t>SHOW</a:t>
            </a:r>
            <a:endParaRPr lang="zh-CN" altLang="en-US" sz="2800" dirty="0">
              <a:solidFill>
                <a:schemeClr val="bg1"/>
              </a:solidFill>
              <a:latin typeface="Exotc350 Bd BT" panose="04030805050B02020A03" pitchFamily="82" charset="0"/>
              <a:cs typeface="Segoe UI Light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23862" y="4685773"/>
            <a:ext cx="4041911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 rot="5400000">
            <a:off x="1003384" y="2679790"/>
            <a:ext cx="1191244" cy="1498420"/>
          </a:xfrm>
          <a:custGeom>
            <a:avLst/>
            <a:gdLst>
              <a:gd name="T0" fmla="*/ 685944 w 3757"/>
              <a:gd name="T1" fmla="*/ 152336 h 4727"/>
              <a:gd name="T2" fmla="*/ 711364 w 3757"/>
              <a:gd name="T3" fmla="*/ 774171 h 4727"/>
              <a:gd name="T4" fmla="*/ 731942 w 3757"/>
              <a:gd name="T5" fmla="*/ 807620 h 4727"/>
              <a:gd name="T6" fmla="*/ 772292 w 3757"/>
              <a:gd name="T7" fmla="*/ 799157 h 4727"/>
              <a:gd name="T8" fmla="*/ 794484 w 3757"/>
              <a:gd name="T9" fmla="*/ 637955 h 4727"/>
              <a:gd name="T10" fmla="*/ 802958 w 3757"/>
              <a:gd name="T11" fmla="*/ 600476 h 4727"/>
              <a:gd name="T12" fmla="*/ 873973 w 3757"/>
              <a:gd name="T13" fmla="*/ 568236 h 4727"/>
              <a:gd name="T14" fmla="*/ 944182 w 3757"/>
              <a:gd name="T15" fmla="*/ 572669 h 4727"/>
              <a:gd name="T16" fmla="*/ 983321 w 3757"/>
              <a:gd name="T17" fmla="*/ 725407 h 4727"/>
              <a:gd name="T18" fmla="*/ 1005110 w 3757"/>
              <a:gd name="T19" fmla="*/ 762484 h 4727"/>
              <a:gd name="T20" fmla="*/ 1039407 w 3757"/>
              <a:gd name="T21" fmla="*/ 747572 h 4727"/>
              <a:gd name="T22" fmla="*/ 1070476 w 3757"/>
              <a:gd name="T23" fmla="*/ 657300 h 4727"/>
              <a:gd name="T24" fmla="*/ 1121317 w 3757"/>
              <a:gd name="T25" fmla="*/ 642791 h 4727"/>
              <a:gd name="T26" fmla="*/ 1206051 w 3757"/>
              <a:gd name="T27" fmla="*/ 666166 h 4727"/>
              <a:gd name="T28" fmla="*/ 1235909 w 3757"/>
              <a:gd name="T29" fmla="*/ 709287 h 4727"/>
              <a:gd name="T30" fmla="*/ 1214928 w 3757"/>
              <a:gd name="T31" fmla="*/ 812859 h 4727"/>
              <a:gd name="T32" fmla="*/ 1217752 w 3757"/>
              <a:gd name="T33" fmla="*/ 863638 h 4727"/>
              <a:gd name="T34" fmla="*/ 1263751 w 3757"/>
              <a:gd name="T35" fmla="*/ 823740 h 4727"/>
              <a:gd name="T36" fmla="*/ 1315802 w 3757"/>
              <a:gd name="T37" fmla="*/ 806411 h 4727"/>
              <a:gd name="T38" fmla="*/ 1381572 w 3757"/>
              <a:gd name="T39" fmla="*/ 843487 h 4727"/>
              <a:gd name="T40" fmla="*/ 1394080 w 3757"/>
              <a:gd name="T41" fmla="*/ 903132 h 4727"/>
              <a:gd name="T42" fmla="*/ 648015 w 3757"/>
              <a:gd name="T43" fmla="*/ 1562850 h 4727"/>
              <a:gd name="T44" fmla="*/ 527773 w 3757"/>
              <a:gd name="T45" fmla="*/ 1450411 h 4727"/>
              <a:gd name="T46" fmla="*/ 146469 w 3757"/>
              <a:gd name="T47" fmla="*/ 1083275 h 4727"/>
              <a:gd name="T48" fmla="*/ 124680 w 3757"/>
              <a:gd name="T49" fmla="*/ 991390 h 4727"/>
              <a:gd name="T50" fmla="*/ 165837 w 3757"/>
              <a:gd name="T51" fmla="*/ 939805 h 4727"/>
              <a:gd name="T52" fmla="*/ 213046 w 3757"/>
              <a:gd name="T53" fmla="*/ 926506 h 4727"/>
              <a:gd name="T54" fmla="*/ 452723 w 3757"/>
              <a:gd name="T55" fmla="*/ 1089723 h 4727"/>
              <a:gd name="T56" fmla="*/ 491862 w 3757"/>
              <a:gd name="T57" fmla="*/ 1099798 h 4727"/>
              <a:gd name="T58" fmla="*/ 517282 w 3757"/>
              <a:gd name="T59" fmla="*/ 1049422 h 4727"/>
              <a:gd name="T60" fmla="*/ 524142 w 3757"/>
              <a:gd name="T61" fmla="*/ 215607 h 4727"/>
              <a:gd name="T62" fmla="*/ 569333 w 3757"/>
              <a:gd name="T63" fmla="*/ 133394 h 4727"/>
              <a:gd name="T64" fmla="*/ 608473 w 3757"/>
              <a:gd name="T65" fmla="*/ 0 h 4727"/>
              <a:gd name="T66" fmla="*/ 500336 w 3757"/>
              <a:gd name="T67" fmla="*/ 33852 h 4727"/>
              <a:gd name="T68" fmla="*/ 429724 w 3757"/>
              <a:gd name="T69" fmla="*/ 109214 h 4727"/>
              <a:gd name="T70" fmla="*/ 403496 w 3757"/>
              <a:gd name="T71" fmla="*/ 218025 h 4727"/>
              <a:gd name="T72" fmla="*/ 309885 w 3757"/>
              <a:gd name="T73" fmla="*/ 829785 h 4727"/>
              <a:gd name="T74" fmla="*/ 213046 w 3757"/>
              <a:gd name="T75" fmla="*/ 806008 h 4727"/>
              <a:gd name="T76" fmla="*/ 102892 w 3757"/>
              <a:gd name="T77" fmla="*/ 836636 h 4727"/>
              <a:gd name="T78" fmla="*/ 25824 w 3757"/>
              <a:gd name="T79" fmla="*/ 917237 h 4727"/>
              <a:gd name="T80" fmla="*/ 0 w 3757"/>
              <a:gd name="T81" fmla="*/ 1026451 h 4727"/>
              <a:gd name="T82" fmla="*/ 33490 w 3757"/>
              <a:gd name="T83" fmla="*/ 1133247 h 4727"/>
              <a:gd name="T84" fmla="*/ 398654 w 3757"/>
              <a:gd name="T85" fmla="*/ 1478622 h 4727"/>
              <a:gd name="T86" fmla="*/ 514458 w 3757"/>
              <a:gd name="T87" fmla="*/ 1612419 h 4727"/>
              <a:gd name="T88" fmla="*/ 1486884 w 3757"/>
              <a:gd name="T89" fmla="*/ 1036526 h 4727"/>
              <a:gd name="T90" fmla="*/ 1515936 w 3757"/>
              <a:gd name="T91" fmla="*/ 881370 h 4727"/>
              <a:gd name="T92" fmla="*/ 1498586 w 3757"/>
              <a:gd name="T93" fmla="*/ 803993 h 4727"/>
              <a:gd name="T94" fmla="*/ 1432009 w 3757"/>
              <a:gd name="T95" fmla="*/ 729840 h 4727"/>
              <a:gd name="T96" fmla="*/ 1352116 w 3757"/>
              <a:gd name="T97" fmla="*/ 672614 h 4727"/>
              <a:gd name="T98" fmla="*/ 1316609 w 3757"/>
              <a:gd name="T99" fmla="*/ 602894 h 4727"/>
              <a:gd name="T100" fmla="*/ 1240348 w 3757"/>
              <a:gd name="T101" fmla="*/ 548085 h 4727"/>
              <a:gd name="T102" fmla="*/ 1126965 w 3757"/>
              <a:gd name="T103" fmla="*/ 521890 h 4727"/>
              <a:gd name="T104" fmla="*/ 1043038 w 3757"/>
              <a:gd name="T105" fmla="*/ 494889 h 4727"/>
              <a:gd name="T106" fmla="*/ 918761 w 3757"/>
              <a:gd name="T107" fmla="*/ 446125 h 4727"/>
              <a:gd name="T108" fmla="*/ 829589 w 3757"/>
              <a:gd name="T109" fmla="*/ 208756 h 4727"/>
              <a:gd name="T110" fmla="*/ 810221 w 3757"/>
              <a:gd name="T111" fmla="*/ 124125 h 4727"/>
              <a:gd name="T112" fmla="*/ 741626 w 3757"/>
              <a:gd name="T113" fmla="*/ 39897 h 4727"/>
              <a:gd name="T114" fmla="*/ 637524 w 3757"/>
              <a:gd name="T115" fmla="*/ 806 h 472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757" h="4727">
                <a:moveTo>
                  <a:pt x="1527" y="299"/>
                </a:moveTo>
                <a:lnTo>
                  <a:pt x="1527" y="299"/>
                </a:lnTo>
                <a:lnTo>
                  <a:pt x="1550" y="300"/>
                </a:lnTo>
                <a:lnTo>
                  <a:pt x="1572" y="303"/>
                </a:lnTo>
                <a:lnTo>
                  <a:pt x="1593" y="308"/>
                </a:lnTo>
                <a:lnTo>
                  <a:pt x="1614" y="316"/>
                </a:lnTo>
                <a:lnTo>
                  <a:pt x="1634" y="325"/>
                </a:lnTo>
                <a:lnTo>
                  <a:pt x="1653" y="336"/>
                </a:lnTo>
                <a:lnTo>
                  <a:pt x="1670" y="349"/>
                </a:lnTo>
                <a:lnTo>
                  <a:pt x="1686" y="363"/>
                </a:lnTo>
                <a:lnTo>
                  <a:pt x="1700" y="378"/>
                </a:lnTo>
                <a:lnTo>
                  <a:pt x="1714" y="395"/>
                </a:lnTo>
                <a:lnTo>
                  <a:pt x="1726" y="413"/>
                </a:lnTo>
                <a:lnTo>
                  <a:pt x="1736" y="432"/>
                </a:lnTo>
                <a:lnTo>
                  <a:pt x="1744" y="453"/>
                </a:lnTo>
                <a:lnTo>
                  <a:pt x="1750" y="474"/>
                </a:lnTo>
                <a:lnTo>
                  <a:pt x="1754" y="497"/>
                </a:lnTo>
                <a:lnTo>
                  <a:pt x="1756" y="519"/>
                </a:lnTo>
                <a:lnTo>
                  <a:pt x="1762" y="1907"/>
                </a:lnTo>
                <a:lnTo>
                  <a:pt x="1763" y="1921"/>
                </a:lnTo>
                <a:lnTo>
                  <a:pt x="1764" y="1932"/>
                </a:lnTo>
                <a:lnTo>
                  <a:pt x="1766" y="1943"/>
                </a:lnTo>
                <a:lnTo>
                  <a:pt x="1769" y="1952"/>
                </a:lnTo>
                <a:lnTo>
                  <a:pt x="1772" y="1962"/>
                </a:lnTo>
                <a:lnTo>
                  <a:pt x="1776" y="1970"/>
                </a:lnTo>
                <a:lnTo>
                  <a:pt x="1781" y="1978"/>
                </a:lnTo>
                <a:lnTo>
                  <a:pt x="1787" y="1985"/>
                </a:lnTo>
                <a:lnTo>
                  <a:pt x="1792" y="1991"/>
                </a:lnTo>
                <a:lnTo>
                  <a:pt x="1799" y="1996"/>
                </a:lnTo>
                <a:lnTo>
                  <a:pt x="1805" y="2001"/>
                </a:lnTo>
                <a:lnTo>
                  <a:pt x="1814" y="2004"/>
                </a:lnTo>
                <a:lnTo>
                  <a:pt x="1821" y="2007"/>
                </a:lnTo>
                <a:lnTo>
                  <a:pt x="1829" y="2009"/>
                </a:lnTo>
                <a:lnTo>
                  <a:pt x="1837" y="2010"/>
                </a:lnTo>
                <a:lnTo>
                  <a:pt x="1845" y="2011"/>
                </a:lnTo>
                <a:lnTo>
                  <a:pt x="1856" y="2010"/>
                </a:lnTo>
                <a:lnTo>
                  <a:pt x="1869" y="2008"/>
                </a:lnTo>
                <a:lnTo>
                  <a:pt x="1880" y="2004"/>
                </a:lnTo>
                <a:lnTo>
                  <a:pt x="1892" y="1998"/>
                </a:lnTo>
                <a:lnTo>
                  <a:pt x="1903" y="1992"/>
                </a:lnTo>
                <a:lnTo>
                  <a:pt x="1914" y="1983"/>
                </a:lnTo>
                <a:lnTo>
                  <a:pt x="1925" y="1973"/>
                </a:lnTo>
                <a:lnTo>
                  <a:pt x="1935" y="1961"/>
                </a:lnTo>
                <a:lnTo>
                  <a:pt x="1944" y="1947"/>
                </a:lnTo>
                <a:lnTo>
                  <a:pt x="1952" y="1933"/>
                </a:lnTo>
                <a:lnTo>
                  <a:pt x="1960" y="1917"/>
                </a:lnTo>
                <a:lnTo>
                  <a:pt x="1966" y="1898"/>
                </a:lnTo>
                <a:lnTo>
                  <a:pt x="1971" y="1878"/>
                </a:lnTo>
                <a:lnTo>
                  <a:pt x="1975" y="1856"/>
                </a:lnTo>
                <a:lnTo>
                  <a:pt x="1978" y="1834"/>
                </a:lnTo>
                <a:lnTo>
                  <a:pt x="1979" y="1809"/>
                </a:lnTo>
                <a:lnTo>
                  <a:pt x="1969" y="1583"/>
                </a:lnTo>
                <a:lnTo>
                  <a:pt x="1968" y="1572"/>
                </a:lnTo>
                <a:lnTo>
                  <a:pt x="1968" y="1561"/>
                </a:lnTo>
                <a:lnTo>
                  <a:pt x="1969" y="1551"/>
                </a:lnTo>
                <a:lnTo>
                  <a:pt x="1970" y="1541"/>
                </a:lnTo>
                <a:lnTo>
                  <a:pt x="1972" y="1530"/>
                </a:lnTo>
                <a:lnTo>
                  <a:pt x="1974" y="1521"/>
                </a:lnTo>
                <a:lnTo>
                  <a:pt x="1978" y="1513"/>
                </a:lnTo>
                <a:lnTo>
                  <a:pt x="1982" y="1505"/>
                </a:lnTo>
                <a:lnTo>
                  <a:pt x="1986" y="1497"/>
                </a:lnTo>
                <a:lnTo>
                  <a:pt x="1990" y="1490"/>
                </a:lnTo>
                <a:lnTo>
                  <a:pt x="1995" y="1483"/>
                </a:lnTo>
                <a:lnTo>
                  <a:pt x="2001" y="1475"/>
                </a:lnTo>
                <a:lnTo>
                  <a:pt x="2013" y="1463"/>
                </a:lnTo>
                <a:lnTo>
                  <a:pt x="2027" y="1452"/>
                </a:lnTo>
                <a:lnTo>
                  <a:pt x="2044" y="1443"/>
                </a:lnTo>
                <a:lnTo>
                  <a:pt x="2061" y="1435"/>
                </a:lnTo>
                <a:lnTo>
                  <a:pt x="2080" y="1428"/>
                </a:lnTo>
                <a:lnTo>
                  <a:pt x="2100" y="1421"/>
                </a:lnTo>
                <a:lnTo>
                  <a:pt x="2121" y="1417"/>
                </a:lnTo>
                <a:lnTo>
                  <a:pt x="2143" y="1413"/>
                </a:lnTo>
                <a:lnTo>
                  <a:pt x="2166" y="1410"/>
                </a:lnTo>
                <a:lnTo>
                  <a:pt x="2188" y="1407"/>
                </a:lnTo>
                <a:lnTo>
                  <a:pt x="2214" y="1406"/>
                </a:lnTo>
                <a:lnTo>
                  <a:pt x="2238" y="1405"/>
                </a:lnTo>
                <a:lnTo>
                  <a:pt x="2258" y="1406"/>
                </a:lnTo>
                <a:lnTo>
                  <a:pt x="2275" y="1407"/>
                </a:lnTo>
                <a:lnTo>
                  <a:pt x="2293" y="1409"/>
                </a:lnTo>
                <a:lnTo>
                  <a:pt x="2310" y="1412"/>
                </a:lnTo>
                <a:lnTo>
                  <a:pt x="2325" y="1416"/>
                </a:lnTo>
                <a:lnTo>
                  <a:pt x="2340" y="1421"/>
                </a:lnTo>
                <a:lnTo>
                  <a:pt x="2353" y="1428"/>
                </a:lnTo>
                <a:lnTo>
                  <a:pt x="2367" y="1435"/>
                </a:lnTo>
                <a:lnTo>
                  <a:pt x="2378" y="1444"/>
                </a:lnTo>
                <a:lnTo>
                  <a:pt x="2389" y="1454"/>
                </a:lnTo>
                <a:lnTo>
                  <a:pt x="2398" y="1465"/>
                </a:lnTo>
                <a:lnTo>
                  <a:pt x="2406" y="1479"/>
                </a:lnTo>
                <a:lnTo>
                  <a:pt x="2414" y="1493"/>
                </a:lnTo>
                <a:lnTo>
                  <a:pt x="2419" y="1509"/>
                </a:lnTo>
                <a:lnTo>
                  <a:pt x="2423" y="1526"/>
                </a:lnTo>
                <a:lnTo>
                  <a:pt x="2425" y="1546"/>
                </a:lnTo>
                <a:lnTo>
                  <a:pt x="2437" y="1800"/>
                </a:lnTo>
                <a:lnTo>
                  <a:pt x="2443" y="1825"/>
                </a:lnTo>
                <a:lnTo>
                  <a:pt x="2451" y="1845"/>
                </a:lnTo>
                <a:lnTo>
                  <a:pt x="2459" y="1861"/>
                </a:lnTo>
                <a:lnTo>
                  <a:pt x="2463" y="1869"/>
                </a:lnTo>
                <a:lnTo>
                  <a:pt x="2468" y="1875"/>
                </a:lnTo>
                <a:lnTo>
                  <a:pt x="2473" y="1880"/>
                </a:lnTo>
                <a:lnTo>
                  <a:pt x="2477" y="1884"/>
                </a:lnTo>
                <a:lnTo>
                  <a:pt x="2482" y="1887"/>
                </a:lnTo>
                <a:lnTo>
                  <a:pt x="2486" y="1890"/>
                </a:lnTo>
                <a:lnTo>
                  <a:pt x="2491" y="1892"/>
                </a:lnTo>
                <a:lnTo>
                  <a:pt x="2496" y="1893"/>
                </a:lnTo>
                <a:lnTo>
                  <a:pt x="2506" y="1894"/>
                </a:lnTo>
                <a:lnTo>
                  <a:pt x="2514" y="1894"/>
                </a:lnTo>
                <a:lnTo>
                  <a:pt x="2522" y="1892"/>
                </a:lnTo>
                <a:lnTo>
                  <a:pt x="2530" y="1889"/>
                </a:lnTo>
                <a:lnTo>
                  <a:pt x="2537" y="1886"/>
                </a:lnTo>
                <a:lnTo>
                  <a:pt x="2545" y="1881"/>
                </a:lnTo>
                <a:lnTo>
                  <a:pt x="2552" y="1877"/>
                </a:lnTo>
                <a:lnTo>
                  <a:pt x="2564" y="1866"/>
                </a:lnTo>
                <a:lnTo>
                  <a:pt x="2576" y="1855"/>
                </a:lnTo>
                <a:lnTo>
                  <a:pt x="2584" y="1846"/>
                </a:lnTo>
                <a:lnTo>
                  <a:pt x="2591" y="1837"/>
                </a:lnTo>
                <a:lnTo>
                  <a:pt x="2611" y="1723"/>
                </a:lnTo>
                <a:lnTo>
                  <a:pt x="2615" y="1706"/>
                </a:lnTo>
                <a:lnTo>
                  <a:pt x="2619" y="1690"/>
                </a:lnTo>
                <a:lnTo>
                  <a:pt x="2624" y="1676"/>
                </a:lnTo>
                <a:lnTo>
                  <a:pt x="2631" y="1663"/>
                </a:lnTo>
                <a:lnTo>
                  <a:pt x="2638" y="1651"/>
                </a:lnTo>
                <a:lnTo>
                  <a:pt x="2645" y="1640"/>
                </a:lnTo>
                <a:lnTo>
                  <a:pt x="2653" y="1631"/>
                </a:lnTo>
                <a:lnTo>
                  <a:pt x="2662" y="1623"/>
                </a:lnTo>
                <a:lnTo>
                  <a:pt x="2672" y="1616"/>
                </a:lnTo>
                <a:lnTo>
                  <a:pt x="2682" y="1610"/>
                </a:lnTo>
                <a:lnTo>
                  <a:pt x="2695" y="1605"/>
                </a:lnTo>
                <a:lnTo>
                  <a:pt x="2706" y="1601"/>
                </a:lnTo>
                <a:lnTo>
                  <a:pt x="2719" y="1598"/>
                </a:lnTo>
                <a:lnTo>
                  <a:pt x="2732" y="1596"/>
                </a:lnTo>
                <a:lnTo>
                  <a:pt x="2747" y="1595"/>
                </a:lnTo>
                <a:lnTo>
                  <a:pt x="2761" y="1595"/>
                </a:lnTo>
                <a:lnTo>
                  <a:pt x="2779" y="1595"/>
                </a:lnTo>
                <a:lnTo>
                  <a:pt x="2799" y="1597"/>
                </a:lnTo>
                <a:lnTo>
                  <a:pt x="2819" y="1599"/>
                </a:lnTo>
                <a:lnTo>
                  <a:pt x="2839" y="1602"/>
                </a:lnTo>
                <a:lnTo>
                  <a:pt x="2863" y="1607"/>
                </a:lnTo>
                <a:lnTo>
                  <a:pt x="2886" y="1612"/>
                </a:lnTo>
                <a:lnTo>
                  <a:pt x="2909" y="1618"/>
                </a:lnTo>
                <a:lnTo>
                  <a:pt x="2930" y="1625"/>
                </a:lnTo>
                <a:lnTo>
                  <a:pt x="2950" y="1633"/>
                </a:lnTo>
                <a:lnTo>
                  <a:pt x="2971" y="1643"/>
                </a:lnTo>
                <a:lnTo>
                  <a:pt x="2989" y="1653"/>
                </a:lnTo>
                <a:lnTo>
                  <a:pt x="3005" y="1665"/>
                </a:lnTo>
                <a:lnTo>
                  <a:pt x="3021" y="1677"/>
                </a:lnTo>
                <a:lnTo>
                  <a:pt x="3034" y="1691"/>
                </a:lnTo>
                <a:lnTo>
                  <a:pt x="3040" y="1699"/>
                </a:lnTo>
                <a:lnTo>
                  <a:pt x="3045" y="1706"/>
                </a:lnTo>
                <a:lnTo>
                  <a:pt x="3049" y="1714"/>
                </a:lnTo>
                <a:lnTo>
                  <a:pt x="3053" y="1723"/>
                </a:lnTo>
                <a:lnTo>
                  <a:pt x="3057" y="1731"/>
                </a:lnTo>
                <a:lnTo>
                  <a:pt x="3060" y="1740"/>
                </a:lnTo>
                <a:lnTo>
                  <a:pt x="3062" y="1750"/>
                </a:lnTo>
                <a:lnTo>
                  <a:pt x="3063" y="1760"/>
                </a:lnTo>
                <a:lnTo>
                  <a:pt x="3064" y="1770"/>
                </a:lnTo>
                <a:lnTo>
                  <a:pt x="3064" y="1781"/>
                </a:lnTo>
                <a:lnTo>
                  <a:pt x="3063" y="1792"/>
                </a:lnTo>
                <a:lnTo>
                  <a:pt x="3061" y="1803"/>
                </a:lnTo>
                <a:lnTo>
                  <a:pt x="3046" y="1892"/>
                </a:lnTo>
                <a:lnTo>
                  <a:pt x="3033" y="1931"/>
                </a:lnTo>
                <a:lnTo>
                  <a:pt x="3022" y="1972"/>
                </a:lnTo>
                <a:lnTo>
                  <a:pt x="3016" y="1994"/>
                </a:lnTo>
                <a:lnTo>
                  <a:pt x="3011" y="2017"/>
                </a:lnTo>
                <a:lnTo>
                  <a:pt x="3006" y="2041"/>
                </a:lnTo>
                <a:lnTo>
                  <a:pt x="3002" y="2064"/>
                </a:lnTo>
                <a:lnTo>
                  <a:pt x="3000" y="2086"/>
                </a:lnTo>
                <a:lnTo>
                  <a:pt x="3000" y="2104"/>
                </a:lnTo>
                <a:lnTo>
                  <a:pt x="3000" y="2113"/>
                </a:lnTo>
                <a:lnTo>
                  <a:pt x="3001" y="2120"/>
                </a:lnTo>
                <a:lnTo>
                  <a:pt x="3003" y="2127"/>
                </a:lnTo>
                <a:lnTo>
                  <a:pt x="3006" y="2132"/>
                </a:lnTo>
                <a:lnTo>
                  <a:pt x="3009" y="2138"/>
                </a:lnTo>
                <a:lnTo>
                  <a:pt x="3014" y="2141"/>
                </a:lnTo>
                <a:lnTo>
                  <a:pt x="3018" y="2143"/>
                </a:lnTo>
                <a:lnTo>
                  <a:pt x="3024" y="2144"/>
                </a:lnTo>
                <a:lnTo>
                  <a:pt x="3031" y="2143"/>
                </a:lnTo>
                <a:lnTo>
                  <a:pt x="3038" y="2141"/>
                </a:lnTo>
                <a:lnTo>
                  <a:pt x="3047" y="2135"/>
                </a:lnTo>
                <a:lnTo>
                  <a:pt x="3057" y="2129"/>
                </a:lnTo>
                <a:lnTo>
                  <a:pt x="3058" y="2129"/>
                </a:lnTo>
                <a:lnTo>
                  <a:pt x="3121" y="2059"/>
                </a:lnTo>
                <a:lnTo>
                  <a:pt x="3132" y="2044"/>
                </a:lnTo>
                <a:lnTo>
                  <a:pt x="3143" y="2030"/>
                </a:lnTo>
                <a:lnTo>
                  <a:pt x="3155" y="2019"/>
                </a:lnTo>
                <a:lnTo>
                  <a:pt x="3167" y="2010"/>
                </a:lnTo>
                <a:lnTo>
                  <a:pt x="3181" y="2003"/>
                </a:lnTo>
                <a:lnTo>
                  <a:pt x="3194" y="1999"/>
                </a:lnTo>
                <a:lnTo>
                  <a:pt x="3208" y="1996"/>
                </a:lnTo>
                <a:lnTo>
                  <a:pt x="3221" y="1996"/>
                </a:lnTo>
                <a:lnTo>
                  <a:pt x="3232" y="1996"/>
                </a:lnTo>
                <a:lnTo>
                  <a:pt x="3241" y="1997"/>
                </a:lnTo>
                <a:lnTo>
                  <a:pt x="3261" y="2001"/>
                </a:lnTo>
                <a:lnTo>
                  <a:pt x="3281" y="2007"/>
                </a:lnTo>
                <a:lnTo>
                  <a:pt x="3302" y="2015"/>
                </a:lnTo>
                <a:lnTo>
                  <a:pt x="3324" y="2027"/>
                </a:lnTo>
                <a:lnTo>
                  <a:pt x="3346" y="2038"/>
                </a:lnTo>
                <a:lnTo>
                  <a:pt x="3368" y="2051"/>
                </a:lnTo>
                <a:lnTo>
                  <a:pt x="3390" y="2065"/>
                </a:lnTo>
                <a:lnTo>
                  <a:pt x="3401" y="2071"/>
                </a:lnTo>
                <a:lnTo>
                  <a:pt x="3409" y="2078"/>
                </a:lnTo>
                <a:lnTo>
                  <a:pt x="3417" y="2086"/>
                </a:lnTo>
                <a:lnTo>
                  <a:pt x="3424" y="2093"/>
                </a:lnTo>
                <a:lnTo>
                  <a:pt x="3430" y="2100"/>
                </a:lnTo>
                <a:lnTo>
                  <a:pt x="3436" y="2109"/>
                </a:lnTo>
                <a:lnTo>
                  <a:pt x="3441" y="2117"/>
                </a:lnTo>
                <a:lnTo>
                  <a:pt x="3445" y="2126"/>
                </a:lnTo>
                <a:lnTo>
                  <a:pt x="3449" y="2135"/>
                </a:lnTo>
                <a:lnTo>
                  <a:pt x="3452" y="2146"/>
                </a:lnTo>
                <a:lnTo>
                  <a:pt x="3454" y="2156"/>
                </a:lnTo>
                <a:lnTo>
                  <a:pt x="3456" y="2166"/>
                </a:lnTo>
                <a:lnTo>
                  <a:pt x="3458" y="2189"/>
                </a:lnTo>
                <a:lnTo>
                  <a:pt x="3457" y="2214"/>
                </a:lnTo>
                <a:lnTo>
                  <a:pt x="3455" y="2241"/>
                </a:lnTo>
                <a:lnTo>
                  <a:pt x="3450" y="2270"/>
                </a:lnTo>
                <a:lnTo>
                  <a:pt x="3443" y="2302"/>
                </a:lnTo>
                <a:lnTo>
                  <a:pt x="3436" y="2336"/>
                </a:lnTo>
                <a:lnTo>
                  <a:pt x="3418" y="2412"/>
                </a:lnTo>
                <a:lnTo>
                  <a:pt x="3396" y="2497"/>
                </a:lnTo>
                <a:lnTo>
                  <a:pt x="2949" y="3903"/>
                </a:lnTo>
                <a:lnTo>
                  <a:pt x="2944" y="4427"/>
                </a:lnTo>
                <a:lnTo>
                  <a:pt x="1620" y="4427"/>
                </a:lnTo>
                <a:lnTo>
                  <a:pt x="1617" y="3885"/>
                </a:lnTo>
                <a:lnTo>
                  <a:pt x="1606" y="3878"/>
                </a:lnTo>
                <a:lnTo>
                  <a:pt x="1591" y="3870"/>
                </a:lnTo>
                <a:lnTo>
                  <a:pt x="1573" y="3857"/>
                </a:lnTo>
                <a:lnTo>
                  <a:pt x="1551" y="3841"/>
                </a:lnTo>
                <a:lnTo>
                  <a:pt x="1524" y="3820"/>
                </a:lnTo>
                <a:lnTo>
                  <a:pt x="1495" y="3796"/>
                </a:lnTo>
                <a:lnTo>
                  <a:pt x="1462" y="3766"/>
                </a:lnTo>
                <a:lnTo>
                  <a:pt x="1426" y="3732"/>
                </a:lnTo>
                <a:lnTo>
                  <a:pt x="1389" y="3693"/>
                </a:lnTo>
                <a:lnTo>
                  <a:pt x="1349" y="3648"/>
                </a:lnTo>
                <a:lnTo>
                  <a:pt x="1329" y="3625"/>
                </a:lnTo>
                <a:lnTo>
                  <a:pt x="1308" y="3599"/>
                </a:lnTo>
                <a:lnTo>
                  <a:pt x="1288" y="3573"/>
                </a:lnTo>
                <a:lnTo>
                  <a:pt x="1266" y="3544"/>
                </a:lnTo>
                <a:lnTo>
                  <a:pt x="1245" y="3515"/>
                </a:lnTo>
                <a:lnTo>
                  <a:pt x="1225" y="3484"/>
                </a:lnTo>
                <a:lnTo>
                  <a:pt x="1203" y="3452"/>
                </a:lnTo>
                <a:lnTo>
                  <a:pt x="1182" y="3418"/>
                </a:lnTo>
                <a:lnTo>
                  <a:pt x="1161" y="3382"/>
                </a:lnTo>
                <a:lnTo>
                  <a:pt x="1140" y="3346"/>
                </a:lnTo>
                <a:lnTo>
                  <a:pt x="380" y="2703"/>
                </a:lnTo>
                <a:lnTo>
                  <a:pt x="363" y="2688"/>
                </a:lnTo>
                <a:lnTo>
                  <a:pt x="348" y="2670"/>
                </a:lnTo>
                <a:lnTo>
                  <a:pt x="334" y="2651"/>
                </a:lnTo>
                <a:lnTo>
                  <a:pt x="323" y="2632"/>
                </a:lnTo>
                <a:lnTo>
                  <a:pt x="315" y="2611"/>
                </a:lnTo>
                <a:lnTo>
                  <a:pt x="308" y="2591"/>
                </a:lnTo>
                <a:lnTo>
                  <a:pt x="303" y="2569"/>
                </a:lnTo>
                <a:lnTo>
                  <a:pt x="300" y="2548"/>
                </a:lnTo>
                <a:lnTo>
                  <a:pt x="299" y="2526"/>
                </a:lnTo>
                <a:lnTo>
                  <a:pt x="301" y="2503"/>
                </a:lnTo>
                <a:lnTo>
                  <a:pt x="304" y="2482"/>
                </a:lnTo>
                <a:lnTo>
                  <a:pt x="309" y="2460"/>
                </a:lnTo>
                <a:lnTo>
                  <a:pt x="317" y="2439"/>
                </a:lnTo>
                <a:lnTo>
                  <a:pt x="327" y="2419"/>
                </a:lnTo>
                <a:lnTo>
                  <a:pt x="338" y="2399"/>
                </a:lnTo>
                <a:lnTo>
                  <a:pt x="353" y="2381"/>
                </a:lnTo>
                <a:lnTo>
                  <a:pt x="362" y="2371"/>
                </a:lnTo>
                <a:lnTo>
                  <a:pt x="371" y="2362"/>
                </a:lnTo>
                <a:lnTo>
                  <a:pt x="380" y="2353"/>
                </a:lnTo>
                <a:lnTo>
                  <a:pt x="390" y="2345"/>
                </a:lnTo>
                <a:lnTo>
                  <a:pt x="401" y="2338"/>
                </a:lnTo>
                <a:lnTo>
                  <a:pt x="411" y="2332"/>
                </a:lnTo>
                <a:lnTo>
                  <a:pt x="422" y="2326"/>
                </a:lnTo>
                <a:lnTo>
                  <a:pt x="433" y="2320"/>
                </a:lnTo>
                <a:lnTo>
                  <a:pt x="444" y="2316"/>
                </a:lnTo>
                <a:lnTo>
                  <a:pt x="456" y="2312"/>
                </a:lnTo>
                <a:lnTo>
                  <a:pt x="468" y="2308"/>
                </a:lnTo>
                <a:lnTo>
                  <a:pt x="479" y="2305"/>
                </a:lnTo>
                <a:lnTo>
                  <a:pt x="491" y="2303"/>
                </a:lnTo>
                <a:lnTo>
                  <a:pt x="503" y="2301"/>
                </a:lnTo>
                <a:lnTo>
                  <a:pt x="516" y="2301"/>
                </a:lnTo>
                <a:lnTo>
                  <a:pt x="528" y="2299"/>
                </a:lnTo>
                <a:lnTo>
                  <a:pt x="547" y="2301"/>
                </a:lnTo>
                <a:lnTo>
                  <a:pt x="567" y="2304"/>
                </a:lnTo>
                <a:lnTo>
                  <a:pt x="586" y="2308"/>
                </a:lnTo>
                <a:lnTo>
                  <a:pt x="605" y="2313"/>
                </a:lnTo>
                <a:lnTo>
                  <a:pt x="624" y="2321"/>
                </a:lnTo>
                <a:lnTo>
                  <a:pt x="641" y="2330"/>
                </a:lnTo>
                <a:lnTo>
                  <a:pt x="658" y="2341"/>
                </a:lnTo>
                <a:lnTo>
                  <a:pt x="676" y="2353"/>
                </a:lnTo>
                <a:lnTo>
                  <a:pt x="1110" y="2695"/>
                </a:lnTo>
                <a:lnTo>
                  <a:pt x="1122" y="2704"/>
                </a:lnTo>
                <a:lnTo>
                  <a:pt x="1134" y="2712"/>
                </a:lnTo>
                <a:lnTo>
                  <a:pt x="1145" y="2719"/>
                </a:lnTo>
                <a:lnTo>
                  <a:pt x="1155" y="2724"/>
                </a:lnTo>
                <a:lnTo>
                  <a:pt x="1166" y="2729"/>
                </a:lnTo>
                <a:lnTo>
                  <a:pt x="1176" y="2732"/>
                </a:lnTo>
                <a:lnTo>
                  <a:pt x="1185" y="2734"/>
                </a:lnTo>
                <a:lnTo>
                  <a:pt x="1194" y="2734"/>
                </a:lnTo>
                <a:lnTo>
                  <a:pt x="1203" y="2734"/>
                </a:lnTo>
                <a:lnTo>
                  <a:pt x="1210" y="2732"/>
                </a:lnTo>
                <a:lnTo>
                  <a:pt x="1219" y="2729"/>
                </a:lnTo>
                <a:lnTo>
                  <a:pt x="1226" y="2724"/>
                </a:lnTo>
                <a:lnTo>
                  <a:pt x="1233" y="2719"/>
                </a:lnTo>
                <a:lnTo>
                  <a:pt x="1240" y="2712"/>
                </a:lnTo>
                <a:lnTo>
                  <a:pt x="1246" y="2703"/>
                </a:lnTo>
                <a:lnTo>
                  <a:pt x="1252" y="2694"/>
                </a:lnTo>
                <a:lnTo>
                  <a:pt x="1258" y="2682"/>
                </a:lnTo>
                <a:lnTo>
                  <a:pt x="1263" y="2669"/>
                </a:lnTo>
                <a:lnTo>
                  <a:pt x="1269" y="2655"/>
                </a:lnTo>
                <a:lnTo>
                  <a:pt x="1273" y="2640"/>
                </a:lnTo>
                <a:lnTo>
                  <a:pt x="1278" y="2622"/>
                </a:lnTo>
                <a:lnTo>
                  <a:pt x="1282" y="2604"/>
                </a:lnTo>
                <a:lnTo>
                  <a:pt x="1289" y="2562"/>
                </a:lnTo>
                <a:lnTo>
                  <a:pt x="1296" y="2514"/>
                </a:lnTo>
                <a:lnTo>
                  <a:pt x="1301" y="2460"/>
                </a:lnTo>
                <a:lnTo>
                  <a:pt x="1305" y="2399"/>
                </a:lnTo>
                <a:lnTo>
                  <a:pt x="1308" y="2332"/>
                </a:lnTo>
                <a:lnTo>
                  <a:pt x="1311" y="2258"/>
                </a:lnTo>
                <a:lnTo>
                  <a:pt x="1313" y="2176"/>
                </a:lnTo>
                <a:lnTo>
                  <a:pt x="1314" y="2087"/>
                </a:lnTo>
                <a:lnTo>
                  <a:pt x="1314" y="1991"/>
                </a:lnTo>
                <a:lnTo>
                  <a:pt x="1299" y="535"/>
                </a:lnTo>
                <a:lnTo>
                  <a:pt x="1299" y="512"/>
                </a:lnTo>
                <a:lnTo>
                  <a:pt x="1302" y="489"/>
                </a:lnTo>
                <a:lnTo>
                  <a:pt x="1306" y="467"/>
                </a:lnTo>
                <a:lnTo>
                  <a:pt x="1313" y="446"/>
                </a:lnTo>
                <a:lnTo>
                  <a:pt x="1323" y="425"/>
                </a:lnTo>
                <a:lnTo>
                  <a:pt x="1334" y="406"/>
                </a:lnTo>
                <a:lnTo>
                  <a:pt x="1346" y="389"/>
                </a:lnTo>
                <a:lnTo>
                  <a:pt x="1360" y="371"/>
                </a:lnTo>
                <a:lnTo>
                  <a:pt x="1375" y="356"/>
                </a:lnTo>
                <a:lnTo>
                  <a:pt x="1393" y="343"/>
                </a:lnTo>
                <a:lnTo>
                  <a:pt x="1411" y="331"/>
                </a:lnTo>
                <a:lnTo>
                  <a:pt x="1430" y="320"/>
                </a:lnTo>
                <a:lnTo>
                  <a:pt x="1452" y="311"/>
                </a:lnTo>
                <a:lnTo>
                  <a:pt x="1473" y="305"/>
                </a:lnTo>
                <a:lnTo>
                  <a:pt x="1496" y="301"/>
                </a:lnTo>
                <a:lnTo>
                  <a:pt x="1519" y="299"/>
                </a:lnTo>
                <a:lnTo>
                  <a:pt x="1527" y="299"/>
                </a:lnTo>
                <a:close/>
                <a:moveTo>
                  <a:pt x="1527" y="0"/>
                </a:moveTo>
                <a:lnTo>
                  <a:pt x="1527" y="0"/>
                </a:lnTo>
                <a:lnTo>
                  <a:pt x="1508" y="0"/>
                </a:lnTo>
                <a:lnTo>
                  <a:pt x="1482" y="2"/>
                </a:lnTo>
                <a:lnTo>
                  <a:pt x="1456" y="4"/>
                </a:lnTo>
                <a:lnTo>
                  <a:pt x="1430" y="9"/>
                </a:lnTo>
                <a:lnTo>
                  <a:pt x="1405" y="14"/>
                </a:lnTo>
                <a:lnTo>
                  <a:pt x="1380" y="20"/>
                </a:lnTo>
                <a:lnTo>
                  <a:pt x="1355" y="28"/>
                </a:lnTo>
                <a:lnTo>
                  <a:pt x="1332" y="37"/>
                </a:lnTo>
                <a:lnTo>
                  <a:pt x="1307" y="47"/>
                </a:lnTo>
                <a:lnTo>
                  <a:pt x="1285" y="59"/>
                </a:lnTo>
                <a:lnTo>
                  <a:pt x="1262" y="71"/>
                </a:lnTo>
                <a:lnTo>
                  <a:pt x="1240" y="84"/>
                </a:lnTo>
                <a:lnTo>
                  <a:pt x="1219" y="98"/>
                </a:lnTo>
                <a:lnTo>
                  <a:pt x="1198" y="115"/>
                </a:lnTo>
                <a:lnTo>
                  <a:pt x="1179" y="131"/>
                </a:lnTo>
                <a:lnTo>
                  <a:pt x="1160" y="149"/>
                </a:lnTo>
                <a:lnTo>
                  <a:pt x="1141" y="168"/>
                </a:lnTo>
                <a:lnTo>
                  <a:pt x="1124" y="187"/>
                </a:lnTo>
                <a:lnTo>
                  <a:pt x="1108" y="207"/>
                </a:lnTo>
                <a:lnTo>
                  <a:pt x="1092" y="228"/>
                </a:lnTo>
                <a:lnTo>
                  <a:pt x="1078" y="249"/>
                </a:lnTo>
                <a:lnTo>
                  <a:pt x="1065" y="271"/>
                </a:lnTo>
                <a:lnTo>
                  <a:pt x="1054" y="294"/>
                </a:lnTo>
                <a:lnTo>
                  <a:pt x="1042" y="317"/>
                </a:lnTo>
                <a:lnTo>
                  <a:pt x="1033" y="341"/>
                </a:lnTo>
                <a:lnTo>
                  <a:pt x="1025" y="364"/>
                </a:lnTo>
                <a:lnTo>
                  <a:pt x="1018" y="389"/>
                </a:lnTo>
                <a:lnTo>
                  <a:pt x="1012" y="414"/>
                </a:lnTo>
                <a:lnTo>
                  <a:pt x="1007" y="439"/>
                </a:lnTo>
                <a:lnTo>
                  <a:pt x="1003" y="464"/>
                </a:lnTo>
                <a:lnTo>
                  <a:pt x="1001" y="489"/>
                </a:lnTo>
                <a:lnTo>
                  <a:pt x="1000" y="515"/>
                </a:lnTo>
                <a:lnTo>
                  <a:pt x="1000" y="541"/>
                </a:lnTo>
                <a:lnTo>
                  <a:pt x="1015" y="1993"/>
                </a:lnTo>
                <a:lnTo>
                  <a:pt x="1014" y="2126"/>
                </a:lnTo>
                <a:lnTo>
                  <a:pt x="1012" y="2237"/>
                </a:lnTo>
                <a:lnTo>
                  <a:pt x="864" y="2121"/>
                </a:lnTo>
                <a:lnTo>
                  <a:pt x="846" y="2107"/>
                </a:lnTo>
                <a:lnTo>
                  <a:pt x="827" y="2094"/>
                </a:lnTo>
                <a:lnTo>
                  <a:pt x="808" y="2082"/>
                </a:lnTo>
                <a:lnTo>
                  <a:pt x="789" y="2069"/>
                </a:lnTo>
                <a:lnTo>
                  <a:pt x="768" y="2059"/>
                </a:lnTo>
                <a:lnTo>
                  <a:pt x="748" y="2049"/>
                </a:lnTo>
                <a:lnTo>
                  <a:pt x="728" y="2040"/>
                </a:lnTo>
                <a:lnTo>
                  <a:pt x="706" y="2032"/>
                </a:lnTo>
                <a:lnTo>
                  <a:pt x="685" y="2024"/>
                </a:lnTo>
                <a:lnTo>
                  <a:pt x="663" y="2018"/>
                </a:lnTo>
                <a:lnTo>
                  <a:pt x="641" y="2012"/>
                </a:lnTo>
                <a:lnTo>
                  <a:pt x="619" y="2008"/>
                </a:lnTo>
                <a:lnTo>
                  <a:pt x="596" y="2005"/>
                </a:lnTo>
                <a:lnTo>
                  <a:pt x="574" y="2002"/>
                </a:lnTo>
                <a:lnTo>
                  <a:pt x="550" y="2001"/>
                </a:lnTo>
                <a:lnTo>
                  <a:pt x="528" y="2000"/>
                </a:lnTo>
                <a:lnTo>
                  <a:pt x="498" y="2001"/>
                </a:lnTo>
                <a:lnTo>
                  <a:pt x="470" y="2003"/>
                </a:lnTo>
                <a:lnTo>
                  <a:pt x="441" y="2007"/>
                </a:lnTo>
                <a:lnTo>
                  <a:pt x="413" y="2013"/>
                </a:lnTo>
                <a:lnTo>
                  <a:pt x="385" y="2019"/>
                </a:lnTo>
                <a:lnTo>
                  <a:pt x="358" y="2029"/>
                </a:lnTo>
                <a:lnTo>
                  <a:pt x="331" y="2038"/>
                </a:lnTo>
                <a:lnTo>
                  <a:pt x="306" y="2049"/>
                </a:lnTo>
                <a:lnTo>
                  <a:pt x="280" y="2062"/>
                </a:lnTo>
                <a:lnTo>
                  <a:pt x="255" y="2076"/>
                </a:lnTo>
                <a:lnTo>
                  <a:pt x="231" y="2092"/>
                </a:lnTo>
                <a:lnTo>
                  <a:pt x="208" y="2108"/>
                </a:lnTo>
                <a:lnTo>
                  <a:pt x="186" y="2126"/>
                </a:lnTo>
                <a:lnTo>
                  <a:pt x="164" y="2146"/>
                </a:lnTo>
                <a:lnTo>
                  <a:pt x="144" y="2166"/>
                </a:lnTo>
                <a:lnTo>
                  <a:pt x="125" y="2187"/>
                </a:lnTo>
                <a:lnTo>
                  <a:pt x="107" y="2209"/>
                </a:lnTo>
                <a:lnTo>
                  <a:pt x="92" y="2230"/>
                </a:lnTo>
                <a:lnTo>
                  <a:pt x="78" y="2253"/>
                </a:lnTo>
                <a:lnTo>
                  <a:pt x="64" y="2276"/>
                </a:lnTo>
                <a:lnTo>
                  <a:pt x="52" y="2299"/>
                </a:lnTo>
                <a:lnTo>
                  <a:pt x="41" y="2323"/>
                </a:lnTo>
                <a:lnTo>
                  <a:pt x="32" y="2346"/>
                </a:lnTo>
                <a:lnTo>
                  <a:pt x="24" y="2371"/>
                </a:lnTo>
                <a:lnTo>
                  <a:pt x="17" y="2396"/>
                </a:lnTo>
                <a:lnTo>
                  <a:pt x="10" y="2421"/>
                </a:lnTo>
                <a:lnTo>
                  <a:pt x="6" y="2446"/>
                </a:lnTo>
                <a:lnTo>
                  <a:pt x="3" y="2472"/>
                </a:lnTo>
                <a:lnTo>
                  <a:pt x="0" y="2496"/>
                </a:lnTo>
                <a:lnTo>
                  <a:pt x="0" y="2522"/>
                </a:lnTo>
                <a:lnTo>
                  <a:pt x="0" y="2547"/>
                </a:lnTo>
                <a:lnTo>
                  <a:pt x="1" y="2572"/>
                </a:lnTo>
                <a:lnTo>
                  <a:pt x="4" y="2598"/>
                </a:lnTo>
                <a:lnTo>
                  <a:pt x="8" y="2622"/>
                </a:lnTo>
                <a:lnTo>
                  <a:pt x="13" y="2648"/>
                </a:lnTo>
                <a:lnTo>
                  <a:pt x="20" y="2672"/>
                </a:lnTo>
                <a:lnTo>
                  <a:pt x="27" y="2697"/>
                </a:lnTo>
                <a:lnTo>
                  <a:pt x="36" y="2720"/>
                </a:lnTo>
                <a:lnTo>
                  <a:pt x="46" y="2745"/>
                </a:lnTo>
                <a:lnTo>
                  <a:pt x="56" y="2767"/>
                </a:lnTo>
                <a:lnTo>
                  <a:pt x="68" y="2790"/>
                </a:lnTo>
                <a:lnTo>
                  <a:pt x="83" y="2812"/>
                </a:lnTo>
                <a:lnTo>
                  <a:pt x="97" y="2834"/>
                </a:lnTo>
                <a:lnTo>
                  <a:pt x="112" y="2855"/>
                </a:lnTo>
                <a:lnTo>
                  <a:pt x="130" y="2875"/>
                </a:lnTo>
                <a:lnTo>
                  <a:pt x="147" y="2894"/>
                </a:lnTo>
                <a:lnTo>
                  <a:pt x="166" y="2914"/>
                </a:lnTo>
                <a:lnTo>
                  <a:pt x="187" y="2932"/>
                </a:lnTo>
                <a:lnTo>
                  <a:pt x="906" y="3540"/>
                </a:lnTo>
                <a:lnTo>
                  <a:pt x="933" y="3585"/>
                </a:lnTo>
                <a:lnTo>
                  <a:pt x="961" y="3628"/>
                </a:lnTo>
                <a:lnTo>
                  <a:pt x="988" y="3669"/>
                </a:lnTo>
                <a:lnTo>
                  <a:pt x="1016" y="3708"/>
                </a:lnTo>
                <a:lnTo>
                  <a:pt x="1043" y="3746"/>
                </a:lnTo>
                <a:lnTo>
                  <a:pt x="1071" y="3782"/>
                </a:lnTo>
                <a:lnTo>
                  <a:pt x="1097" y="3814"/>
                </a:lnTo>
                <a:lnTo>
                  <a:pt x="1125" y="3847"/>
                </a:lnTo>
                <a:lnTo>
                  <a:pt x="1150" y="3876"/>
                </a:lnTo>
                <a:lnTo>
                  <a:pt x="1177" y="3905"/>
                </a:lnTo>
                <a:lnTo>
                  <a:pt x="1202" y="3930"/>
                </a:lnTo>
                <a:lnTo>
                  <a:pt x="1227" y="3956"/>
                </a:lnTo>
                <a:lnTo>
                  <a:pt x="1251" y="3978"/>
                </a:lnTo>
                <a:lnTo>
                  <a:pt x="1275" y="4001"/>
                </a:lnTo>
                <a:lnTo>
                  <a:pt x="1318" y="4038"/>
                </a:lnTo>
                <a:lnTo>
                  <a:pt x="1320" y="4429"/>
                </a:lnTo>
                <a:lnTo>
                  <a:pt x="1323" y="4727"/>
                </a:lnTo>
                <a:lnTo>
                  <a:pt x="1620" y="4727"/>
                </a:lnTo>
                <a:lnTo>
                  <a:pt x="2944" y="4727"/>
                </a:lnTo>
                <a:lnTo>
                  <a:pt x="3240" y="4727"/>
                </a:lnTo>
                <a:lnTo>
                  <a:pt x="3243" y="4431"/>
                </a:lnTo>
                <a:lnTo>
                  <a:pt x="3249" y="3951"/>
                </a:lnTo>
                <a:lnTo>
                  <a:pt x="3681" y="2588"/>
                </a:lnTo>
                <a:lnTo>
                  <a:pt x="3683" y="2580"/>
                </a:lnTo>
                <a:lnTo>
                  <a:pt x="3685" y="2572"/>
                </a:lnTo>
                <a:lnTo>
                  <a:pt x="3696" y="2529"/>
                </a:lnTo>
                <a:lnTo>
                  <a:pt x="3720" y="2440"/>
                </a:lnTo>
                <a:lnTo>
                  <a:pt x="3729" y="2398"/>
                </a:lnTo>
                <a:lnTo>
                  <a:pt x="3738" y="2359"/>
                </a:lnTo>
                <a:lnTo>
                  <a:pt x="3745" y="2320"/>
                </a:lnTo>
                <a:lnTo>
                  <a:pt x="3751" y="2282"/>
                </a:lnTo>
                <a:lnTo>
                  <a:pt x="3754" y="2246"/>
                </a:lnTo>
                <a:lnTo>
                  <a:pt x="3756" y="2209"/>
                </a:lnTo>
                <a:lnTo>
                  <a:pt x="3757" y="2187"/>
                </a:lnTo>
                <a:lnTo>
                  <a:pt x="3756" y="2167"/>
                </a:lnTo>
                <a:lnTo>
                  <a:pt x="3755" y="2148"/>
                </a:lnTo>
                <a:lnTo>
                  <a:pt x="3753" y="2128"/>
                </a:lnTo>
                <a:lnTo>
                  <a:pt x="3750" y="2109"/>
                </a:lnTo>
                <a:lnTo>
                  <a:pt x="3746" y="2092"/>
                </a:lnTo>
                <a:lnTo>
                  <a:pt x="3743" y="2073"/>
                </a:lnTo>
                <a:lnTo>
                  <a:pt x="3738" y="2057"/>
                </a:lnTo>
                <a:lnTo>
                  <a:pt x="3733" y="2041"/>
                </a:lnTo>
                <a:lnTo>
                  <a:pt x="3728" y="2025"/>
                </a:lnTo>
                <a:lnTo>
                  <a:pt x="3722" y="2010"/>
                </a:lnTo>
                <a:lnTo>
                  <a:pt x="3714" y="1995"/>
                </a:lnTo>
                <a:lnTo>
                  <a:pt x="3700" y="1967"/>
                </a:lnTo>
                <a:lnTo>
                  <a:pt x="3685" y="1943"/>
                </a:lnTo>
                <a:lnTo>
                  <a:pt x="3669" y="1920"/>
                </a:lnTo>
                <a:lnTo>
                  <a:pt x="3651" y="1898"/>
                </a:lnTo>
                <a:lnTo>
                  <a:pt x="3634" y="1879"/>
                </a:lnTo>
                <a:lnTo>
                  <a:pt x="3617" y="1863"/>
                </a:lnTo>
                <a:lnTo>
                  <a:pt x="3599" y="1846"/>
                </a:lnTo>
                <a:lnTo>
                  <a:pt x="3582" y="1833"/>
                </a:lnTo>
                <a:lnTo>
                  <a:pt x="3566" y="1821"/>
                </a:lnTo>
                <a:lnTo>
                  <a:pt x="3549" y="1811"/>
                </a:lnTo>
                <a:lnTo>
                  <a:pt x="3505" y="1784"/>
                </a:lnTo>
                <a:lnTo>
                  <a:pt x="3482" y="1771"/>
                </a:lnTo>
                <a:lnTo>
                  <a:pt x="3459" y="1759"/>
                </a:lnTo>
                <a:lnTo>
                  <a:pt x="3434" y="1747"/>
                </a:lnTo>
                <a:lnTo>
                  <a:pt x="3411" y="1736"/>
                </a:lnTo>
                <a:lnTo>
                  <a:pt x="3385" y="1727"/>
                </a:lnTo>
                <a:lnTo>
                  <a:pt x="3360" y="1718"/>
                </a:lnTo>
                <a:lnTo>
                  <a:pt x="3358" y="1702"/>
                </a:lnTo>
                <a:lnTo>
                  <a:pt x="3355" y="1685"/>
                </a:lnTo>
                <a:lnTo>
                  <a:pt x="3351" y="1669"/>
                </a:lnTo>
                <a:lnTo>
                  <a:pt x="3347" y="1653"/>
                </a:lnTo>
                <a:lnTo>
                  <a:pt x="3342" y="1636"/>
                </a:lnTo>
                <a:lnTo>
                  <a:pt x="3335" y="1620"/>
                </a:lnTo>
                <a:lnTo>
                  <a:pt x="3329" y="1604"/>
                </a:lnTo>
                <a:lnTo>
                  <a:pt x="3322" y="1588"/>
                </a:lnTo>
                <a:lnTo>
                  <a:pt x="3314" y="1572"/>
                </a:lnTo>
                <a:lnTo>
                  <a:pt x="3306" y="1556"/>
                </a:lnTo>
                <a:lnTo>
                  <a:pt x="3296" y="1541"/>
                </a:lnTo>
                <a:lnTo>
                  <a:pt x="3286" y="1525"/>
                </a:lnTo>
                <a:lnTo>
                  <a:pt x="3274" y="1511"/>
                </a:lnTo>
                <a:lnTo>
                  <a:pt x="3263" y="1496"/>
                </a:lnTo>
                <a:lnTo>
                  <a:pt x="3250" y="1482"/>
                </a:lnTo>
                <a:lnTo>
                  <a:pt x="3237" y="1468"/>
                </a:lnTo>
                <a:lnTo>
                  <a:pt x="3222" y="1454"/>
                </a:lnTo>
                <a:lnTo>
                  <a:pt x="3207" y="1441"/>
                </a:lnTo>
                <a:lnTo>
                  <a:pt x="3191" y="1429"/>
                </a:lnTo>
                <a:lnTo>
                  <a:pt x="3173" y="1415"/>
                </a:lnTo>
                <a:lnTo>
                  <a:pt x="3155" y="1404"/>
                </a:lnTo>
                <a:lnTo>
                  <a:pt x="3137" y="1392"/>
                </a:lnTo>
                <a:lnTo>
                  <a:pt x="3116" y="1381"/>
                </a:lnTo>
                <a:lnTo>
                  <a:pt x="3096" y="1371"/>
                </a:lnTo>
                <a:lnTo>
                  <a:pt x="3074" y="1360"/>
                </a:lnTo>
                <a:lnTo>
                  <a:pt x="3051" y="1351"/>
                </a:lnTo>
                <a:lnTo>
                  <a:pt x="3027" y="1342"/>
                </a:lnTo>
                <a:lnTo>
                  <a:pt x="3002" y="1334"/>
                </a:lnTo>
                <a:lnTo>
                  <a:pt x="2976" y="1327"/>
                </a:lnTo>
                <a:lnTo>
                  <a:pt x="2949" y="1320"/>
                </a:lnTo>
                <a:lnTo>
                  <a:pt x="2921" y="1314"/>
                </a:lnTo>
                <a:lnTo>
                  <a:pt x="2892" y="1307"/>
                </a:lnTo>
                <a:lnTo>
                  <a:pt x="2857" y="1302"/>
                </a:lnTo>
                <a:lnTo>
                  <a:pt x="2824" y="1298"/>
                </a:lnTo>
                <a:lnTo>
                  <a:pt x="2793" y="1295"/>
                </a:lnTo>
                <a:lnTo>
                  <a:pt x="2761" y="1295"/>
                </a:lnTo>
                <a:lnTo>
                  <a:pt x="2732" y="1295"/>
                </a:lnTo>
                <a:lnTo>
                  <a:pt x="2705" y="1297"/>
                </a:lnTo>
                <a:lnTo>
                  <a:pt x="2677" y="1301"/>
                </a:lnTo>
                <a:lnTo>
                  <a:pt x="2651" y="1306"/>
                </a:lnTo>
                <a:lnTo>
                  <a:pt x="2637" y="1286"/>
                </a:lnTo>
                <a:lnTo>
                  <a:pt x="2621" y="1266"/>
                </a:lnTo>
                <a:lnTo>
                  <a:pt x="2604" y="1246"/>
                </a:lnTo>
                <a:lnTo>
                  <a:pt x="2585" y="1228"/>
                </a:lnTo>
                <a:lnTo>
                  <a:pt x="2565" y="1210"/>
                </a:lnTo>
                <a:lnTo>
                  <a:pt x="2544" y="1193"/>
                </a:lnTo>
                <a:lnTo>
                  <a:pt x="2521" y="1178"/>
                </a:lnTo>
                <a:lnTo>
                  <a:pt x="2496" y="1164"/>
                </a:lnTo>
                <a:lnTo>
                  <a:pt x="2470" y="1152"/>
                </a:lnTo>
                <a:lnTo>
                  <a:pt x="2441" y="1139"/>
                </a:lnTo>
                <a:lnTo>
                  <a:pt x="2412" y="1130"/>
                </a:lnTo>
                <a:lnTo>
                  <a:pt x="2381" y="1121"/>
                </a:lnTo>
                <a:lnTo>
                  <a:pt x="2347" y="1115"/>
                </a:lnTo>
                <a:lnTo>
                  <a:pt x="2313" y="1110"/>
                </a:lnTo>
                <a:lnTo>
                  <a:pt x="2277" y="1107"/>
                </a:lnTo>
                <a:lnTo>
                  <a:pt x="2238" y="1106"/>
                </a:lnTo>
                <a:lnTo>
                  <a:pt x="2203" y="1107"/>
                </a:lnTo>
                <a:lnTo>
                  <a:pt x="2164" y="1109"/>
                </a:lnTo>
                <a:lnTo>
                  <a:pt x="2136" y="1112"/>
                </a:lnTo>
                <a:lnTo>
                  <a:pt x="2109" y="1115"/>
                </a:lnTo>
                <a:lnTo>
                  <a:pt x="2083" y="1119"/>
                </a:lnTo>
                <a:lnTo>
                  <a:pt x="2058" y="1124"/>
                </a:lnTo>
                <a:lnTo>
                  <a:pt x="2056" y="518"/>
                </a:lnTo>
                <a:lnTo>
                  <a:pt x="2055" y="513"/>
                </a:lnTo>
                <a:lnTo>
                  <a:pt x="2055" y="508"/>
                </a:lnTo>
                <a:lnTo>
                  <a:pt x="2054" y="481"/>
                </a:lnTo>
                <a:lnTo>
                  <a:pt x="2051" y="456"/>
                </a:lnTo>
                <a:lnTo>
                  <a:pt x="2047" y="429"/>
                </a:lnTo>
                <a:lnTo>
                  <a:pt x="2042" y="405"/>
                </a:lnTo>
                <a:lnTo>
                  <a:pt x="2035" y="379"/>
                </a:lnTo>
                <a:lnTo>
                  <a:pt x="2027" y="355"/>
                </a:lnTo>
                <a:lnTo>
                  <a:pt x="2018" y="332"/>
                </a:lnTo>
                <a:lnTo>
                  <a:pt x="2008" y="308"/>
                </a:lnTo>
                <a:lnTo>
                  <a:pt x="1998" y="286"/>
                </a:lnTo>
                <a:lnTo>
                  <a:pt x="1986" y="263"/>
                </a:lnTo>
                <a:lnTo>
                  <a:pt x="1972" y="243"/>
                </a:lnTo>
                <a:lnTo>
                  <a:pt x="1959" y="222"/>
                </a:lnTo>
                <a:lnTo>
                  <a:pt x="1944" y="202"/>
                </a:lnTo>
                <a:lnTo>
                  <a:pt x="1929" y="183"/>
                </a:lnTo>
                <a:lnTo>
                  <a:pt x="1912" y="165"/>
                </a:lnTo>
                <a:lnTo>
                  <a:pt x="1895" y="147"/>
                </a:lnTo>
                <a:lnTo>
                  <a:pt x="1877" y="130"/>
                </a:lnTo>
                <a:lnTo>
                  <a:pt x="1857" y="115"/>
                </a:lnTo>
                <a:lnTo>
                  <a:pt x="1838" y="99"/>
                </a:lnTo>
                <a:lnTo>
                  <a:pt x="1818" y="85"/>
                </a:lnTo>
                <a:lnTo>
                  <a:pt x="1796" y="72"/>
                </a:lnTo>
                <a:lnTo>
                  <a:pt x="1774" y="60"/>
                </a:lnTo>
                <a:lnTo>
                  <a:pt x="1752" y="48"/>
                </a:lnTo>
                <a:lnTo>
                  <a:pt x="1729" y="39"/>
                </a:lnTo>
                <a:lnTo>
                  <a:pt x="1706" y="30"/>
                </a:lnTo>
                <a:lnTo>
                  <a:pt x="1681" y="22"/>
                </a:lnTo>
                <a:lnTo>
                  <a:pt x="1657" y="15"/>
                </a:lnTo>
                <a:lnTo>
                  <a:pt x="1631" y="10"/>
                </a:lnTo>
                <a:lnTo>
                  <a:pt x="1606" y="6"/>
                </a:lnTo>
                <a:lnTo>
                  <a:pt x="1580" y="2"/>
                </a:lnTo>
                <a:lnTo>
                  <a:pt x="1554" y="0"/>
                </a:lnTo>
                <a:lnTo>
                  <a:pt x="15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62869" y="6082748"/>
            <a:ext cx="3167270" cy="291548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62869" y="483704"/>
            <a:ext cx="3167270" cy="291548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1E5DEB-8D02-A74F-81B4-C6B02302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4" y="1011077"/>
            <a:ext cx="6784772" cy="47929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4A5E07-BB6B-6447-B7FE-3816F8C8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308" y="344004"/>
            <a:ext cx="1625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0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4" grpId="0"/>
      <p:bldP spid="5" grpId="0"/>
      <p:bldP spid="9" grpId="0" animBg="1"/>
      <p:bldP spid="10" grpId="0" animBg="1"/>
      <p:bldP spid="11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636104"/>
            <a:ext cx="384313" cy="558579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" y="1972917"/>
            <a:ext cx="3127513" cy="2912165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90727" y="4089928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Exotc350 Bd BT" panose="04030805050B02020A03" pitchFamily="82" charset="0"/>
                <a:cs typeface="Segoe UI Light" panose="020B0502040204020203" pitchFamily="34" charset="0"/>
              </a:rPr>
              <a:t>PICTURE </a:t>
            </a:r>
            <a:r>
              <a:rPr lang="en-US" altLang="zh-CN" sz="2800" dirty="0">
                <a:solidFill>
                  <a:schemeClr val="bg1"/>
                </a:solidFill>
                <a:latin typeface="Exotc350 Bd BT" panose="04030805050B02020A03" pitchFamily="82" charset="0"/>
                <a:cs typeface="Segoe UI Light" panose="020B0502040204020203" pitchFamily="34" charset="0"/>
              </a:rPr>
              <a:t>SHOW</a:t>
            </a:r>
            <a:endParaRPr lang="zh-CN" altLang="en-US" sz="2800" dirty="0">
              <a:solidFill>
                <a:schemeClr val="bg1"/>
              </a:solidFill>
              <a:latin typeface="Exotc350 Bd BT" panose="04030805050B02020A03" pitchFamily="82" charset="0"/>
              <a:cs typeface="Segoe UI Light" panose="020B05020402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23862" y="4685773"/>
            <a:ext cx="4041911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We’re here to connect people to higher education in the UK. We’re a people-focused business and everything we do is designed to help applicants reach their potential. It’s a great feeling.</a:t>
            </a:r>
            <a:endParaRPr lang="zh-CN" alt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 rot="5400000">
            <a:off x="1003384" y="2679790"/>
            <a:ext cx="1191244" cy="1498420"/>
          </a:xfrm>
          <a:custGeom>
            <a:avLst/>
            <a:gdLst>
              <a:gd name="T0" fmla="*/ 685944 w 3757"/>
              <a:gd name="T1" fmla="*/ 152336 h 4727"/>
              <a:gd name="T2" fmla="*/ 711364 w 3757"/>
              <a:gd name="T3" fmla="*/ 774171 h 4727"/>
              <a:gd name="T4" fmla="*/ 731942 w 3757"/>
              <a:gd name="T5" fmla="*/ 807620 h 4727"/>
              <a:gd name="T6" fmla="*/ 772292 w 3757"/>
              <a:gd name="T7" fmla="*/ 799157 h 4727"/>
              <a:gd name="T8" fmla="*/ 794484 w 3757"/>
              <a:gd name="T9" fmla="*/ 637955 h 4727"/>
              <a:gd name="T10" fmla="*/ 802958 w 3757"/>
              <a:gd name="T11" fmla="*/ 600476 h 4727"/>
              <a:gd name="T12" fmla="*/ 873973 w 3757"/>
              <a:gd name="T13" fmla="*/ 568236 h 4727"/>
              <a:gd name="T14" fmla="*/ 944182 w 3757"/>
              <a:gd name="T15" fmla="*/ 572669 h 4727"/>
              <a:gd name="T16" fmla="*/ 983321 w 3757"/>
              <a:gd name="T17" fmla="*/ 725407 h 4727"/>
              <a:gd name="T18" fmla="*/ 1005110 w 3757"/>
              <a:gd name="T19" fmla="*/ 762484 h 4727"/>
              <a:gd name="T20" fmla="*/ 1039407 w 3757"/>
              <a:gd name="T21" fmla="*/ 747572 h 4727"/>
              <a:gd name="T22" fmla="*/ 1070476 w 3757"/>
              <a:gd name="T23" fmla="*/ 657300 h 4727"/>
              <a:gd name="T24" fmla="*/ 1121317 w 3757"/>
              <a:gd name="T25" fmla="*/ 642791 h 4727"/>
              <a:gd name="T26" fmla="*/ 1206051 w 3757"/>
              <a:gd name="T27" fmla="*/ 666166 h 4727"/>
              <a:gd name="T28" fmla="*/ 1235909 w 3757"/>
              <a:gd name="T29" fmla="*/ 709287 h 4727"/>
              <a:gd name="T30" fmla="*/ 1214928 w 3757"/>
              <a:gd name="T31" fmla="*/ 812859 h 4727"/>
              <a:gd name="T32" fmla="*/ 1217752 w 3757"/>
              <a:gd name="T33" fmla="*/ 863638 h 4727"/>
              <a:gd name="T34" fmla="*/ 1263751 w 3757"/>
              <a:gd name="T35" fmla="*/ 823740 h 4727"/>
              <a:gd name="T36" fmla="*/ 1315802 w 3757"/>
              <a:gd name="T37" fmla="*/ 806411 h 4727"/>
              <a:gd name="T38" fmla="*/ 1381572 w 3757"/>
              <a:gd name="T39" fmla="*/ 843487 h 4727"/>
              <a:gd name="T40" fmla="*/ 1394080 w 3757"/>
              <a:gd name="T41" fmla="*/ 903132 h 4727"/>
              <a:gd name="T42" fmla="*/ 648015 w 3757"/>
              <a:gd name="T43" fmla="*/ 1562850 h 4727"/>
              <a:gd name="T44" fmla="*/ 527773 w 3757"/>
              <a:gd name="T45" fmla="*/ 1450411 h 4727"/>
              <a:gd name="T46" fmla="*/ 146469 w 3757"/>
              <a:gd name="T47" fmla="*/ 1083275 h 4727"/>
              <a:gd name="T48" fmla="*/ 124680 w 3757"/>
              <a:gd name="T49" fmla="*/ 991390 h 4727"/>
              <a:gd name="T50" fmla="*/ 165837 w 3757"/>
              <a:gd name="T51" fmla="*/ 939805 h 4727"/>
              <a:gd name="T52" fmla="*/ 213046 w 3757"/>
              <a:gd name="T53" fmla="*/ 926506 h 4727"/>
              <a:gd name="T54" fmla="*/ 452723 w 3757"/>
              <a:gd name="T55" fmla="*/ 1089723 h 4727"/>
              <a:gd name="T56" fmla="*/ 491862 w 3757"/>
              <a:gd name="T57" fmla="*/ 1099798 h 4727"/>
              <a:gd name="T58" fmla="*/ 517282 w 3757"/>
              <a:gd name="T59" fmla="*/ 1049422 h 4727"/>
              <a:gd name="T60" fmla="*/ 524142 w 3757"/>
              <a:gd name="T61" fmla="*/ 215607 h 4727"/>
              <a:gd name="T62" fmla="*/ 569333 w 3757"/>
              <a:gd name="T63" fmla="*/ 133394 h 4727"/>
              <a:gd name="T64" fmla="*/ 608473 w 3757"/>
              <a:gd name="T65" fmla="*/ 0 h 4727"/>
              <a:gd name="T66" fmla="*/ 500336 w 3757"/>
              <a:gd name="T67" fmla="*/ 33852 h 4727"/>
              <a:gd name="T68" fmla="*/ 429724 w 3757"/>
              <a:gd name="T69" fmla="*/ 109214 h 4727"/>
              <a:gd name="T70" fmla="*/ 403496 w 3757"/>
              <a:gd name="T71" fmla="*/ 218025 h 4727"/>
              <a:gd name="T72" fmla="*/ 309885 w 3757"/>
              <a:gd name="T73" fmla="*/ 829785 h 4727"/>
              <a:gd name="T74" fmla="*/ 213046 w 3757"/>
              <a:gd name="T75" fmla="*/ 806008 h 4727"/>
              <a:gd name="T76" fmla="*/ 102892 w 3757"/>
              <a:gd name="T77" fmla="*/ 836636 h 4727"/>
              <a:gd name="T78" fmla="*/ 25824 w 3757"/>
              <a:gd name="T79" fmla="*/ 917237 h 4727"/>
              <a:gd name="T80" fmla="*/ 0 w 3757"/>
              <a:gd name="T81" fmla="*/ 1026451 h 4727"/>
              <a:gd name="T82" fmla="*/ 33490 w 3757"/>
              <a:gd name="T83" fmla="*/ 1133247 h 4727"/>
              <a:gd name="T84" fmla="*/ 398654 w 3757"/>
              <a:gd name="T85" fmla="*/ 1478622 h 4727"/>
              <a:gd name="T86" fmla="*/ 514458 w 3757"/>
              <a:gd name="T87" fmla="*/ 1612419 h 4727"/>
              <a:gd name="T88" fmla="*/ 1486884 w 3757"/>
              <a:gd name="T89" fmla="*/ 1036526 h 4727"/>
              <a:gd name="T90" fmla="*/ 1515936 w 3757"/>
              <a:gd name="T91" fmla="*/ 881370 h 4727"/>
              <a:gd name="T92" fmla="*/ 1498586 w 3757"/>
              <a:gd name="T93" fmla="*/ 803993 h 4727"/>
              <a:gd name="T94" fmla="*/ 1432009 w 3757"/>
              <a:gd name="T95" fmla="*/ 729840 h 4727"/>
              <a:gd name="T96" fmla="*/ 1352116 w 3757"/>
              <a:gd name="T97" fmla="*/ 672614 h 4727"/>
              <a:gd name="T98" fmla="*/ 1316609 w 3757"/>
              <a:gd name="T99" fmla="*/ 602894 h 4727"/>
              <a:gd name="T100" fmla="*/ 1240348 w 3757"/>
              <a:gd name="T101" fmla="*/ 548085 h 4727"/>
              <a:gd name="T102" fmla="*/ 1126965 w 3757"/>
              <a:gd name="T103" fmla="*/ 521890 h 4727"/>
              <a:gd name="T104" fmla="*/ 1043038 w 3757"/>
              <a:gd name="T105" fmla="*/ 494889 h 4727"/>
              <a:gd name="T106" fmla="*/ 918761 w 3757"/>
              <a:gd name="T107" fmla="*/ 446125 h 4727"/>
              <a:gd name="T108" fmla="*/ 829589 w 3757"/>
              <a:gd name="T109" fmla="*/ 208756 h 4727"/>
              <a:gd name="T110" fmla="*/ 810221 w 3757"/>
              <a:gd name="T111" fmla="*/ 124125 h 4727"/>
              <a:gd name="T112" fmla="*/ 741626 w 3757"/>
              <a:gd name="T113" fmla="*/ 39897 h 4727"/>
              <a:gd name="T114" fmla="*/ 637524 w 3757"/>
              <a:gd name="T115" fmla="*/ 806 h 472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757" h="4727">
                <a:moveTo>
                  <a:pt x="1527" y="299"/>
                </a:moveTo>
                <a:lnTo>
                  <a:pt x="1527" y="299"/>
                </a:lnTo>
                <a:lnTo>
                  <a:pt x="1550" y="300"/>
                </a:lnTo>
                <a:lnTo>
                  <a:pt x="1572" y="303"/>
                </a:lnTo>
                <a:lnTo>
                  <a:pt x="1593" y="308"/>
                </a:lnTo>
                <a:lnTo>
                  <a:pt x="1614" y="316"/>
                </a:lnTo>
                <a:lnTo>
                  <a:pt x="1634" y="325"/>
                </a:lnTo>
                <a:lnTo>
                  <a:pt x="1653" y="336"/>
                </a:lnTo>
                <a:lnTo>
                  <a:pt x="1670" y="349"/>
                </a:lnTo>
                <a:lnTo>
                  <a:pt x="1686" y="363"/>
                </a:lnTo>
                <a:lnTo>
                  <a:pt x="1700" y="378"/>
                </a:lnTo>
                <a:lnTo>
                  <a:pt x="1714" y="395"/>
                </a:lnTo>
                <a:lnTo>
                  <a:pt x="1726" y="413"/>
                </a:lnTo>
                <a:lnTo>
                  <a:pt x="1736" y="432"/>
                </a:lnTo>
                <a:lnTo>
                  <a:pt x="1744" y="453"/>
                </a:lnTo>
                <a:lnTo>
                  <a:pt x="1750" y="474"/>
                </a:lnTo>
                <a:lnTo>
                  <a:pt x="1754" y="497"/>
                </a:lnTo>
                <a:lnTo>
                  <a:pt x="1756" y="519"/>
                </a:lnTo>
                <a:lnTo>
                  <a:pt x="1762" y="1907"/>
                </a:lnTo>
                <a:lnTo>
                  <a:pt x="1763" y="1921"/>
                </a:lnTo>
                <a:lnTo>
                  <a:pt x="1764" y="1932"/>
                </a:lnTo>
                <a:lnTo>
                  <a:pt x="1766" y="1943"/>
                </a:lnTo>
                <a:lnTo>
                  <a:pt x="1769" y="1952"/>
                </a:lnTo>
                <a:lnTo>
                  <a:pt x="1772" y="1962"/>
                </a:lnTo>
                <a:lnTo>
                  <a:pt x="1776" y="1970"/>
                </a:lnTo>
                <a:lnTo>
                  <a:pt x="1781" y="1978"/>
                </a:lnTo>
                <a:lnTo>
                  <a:pt x="1787" y="1985"/>
                </a:lnTo>
                <a:lnTo>
                  <a:pt x="1792" y="1991"/>
                </a:lnTo>
                <a:lnTo>
                  <a:pt x="1799" y="1996"/>
                </a:lnTo>
                <a:lnTo>
                  <a:pt x="1805" y="2001"/>
                </a:lnTo>
                <a:lnTo>
                  <a:pt x="1814" y="2004"/>
                </a:lnTo>
                <a:lnTo>
                  <a:pt x="1821" y="2007"/>
                </a:lnTo>
                <a:lnTo>
                  <a:pt x="1829" y="2009"/>
                </a:lnTo>
                <a:lnTo>
                  <a:pt x="1837" y="2010"/>
                </a:lnTo>
                <a:lnTo>
                  <a:pt x="1845" y="2011"/>
                </a:lnTo>
                <a:lnTo>
                  <a:pt x="1856" y="2010"/>
                </a:lnTo>
                <a:lnTo>
                  <a:pt x="1869" y="2008"/>
                </a:lnTo>
                <a:lnTo>
                  <a:pt x="1880" y="2004"/>
                </a:lnTo>
                <a:lnTo>
                  <a:pt x="1892" y="1998"/>
                </a:lnTo>
                <a:lnTo>
                  <a:pt x="1903" y="1992"/>
                </a:lnTo>
                <a:lnTo>
                  <a:pt x="1914" y="1983"/>
                </a:lnTo>
                <a:lnTo>
                  <a:pt x="1925" y="1973"/>
                </a:lnTo>
                <a:lnTo>
                  <a:pt x="1935" y="1961"/>
                </a:lnTo>
                <a:lnTo>
                  <a:pt x="1944" y="1947"/>
                </a:lnTo>
                <a:lnTo>
                  <a:pt x="1952" y="1933"/>
                </a:lnTo>
                <a:lnTo>
                  <a:pt x="1960" y="1917"/>
                </a:lnTo>
                <a:lnTo>
                  <a:pt x="1966" y="1898"/>
                </a:lnTo>
                <a:lnTo>
                  <a:pt x="1971" y="1878"/>
                </a:lnTo>
                <a:lnTo>
                  <a:pt x="1975" y="1856"/>
                </a:lnTo>
                <a:lnTo>
                  <a:pt x="1978" y="1834"/>
                </a:lnTo>
                <a:lnTo>
                  <a:pt x="1979" y="1809"/>
                </a:lnTo>
                <a:lnTo>
                  <a:pt x="1969" y="1583"/>
                </a:lnTo>
                <a:lnTo>
                  <a:pt x="1968" y="1572"/>
                </a:lnTo>
                <a:lnTo>
                  <a:pt x="1968" y="1561"/>
                </a:lnTo>
                <a:lnTo>
                  <a:pt x="1969" y="1551"/>
                </a:lnTo>
                <a:lnTo>
                  <a:pt x="1970" y="1541"/>
                </a:lnTo>
                <a:lnTo>
                  <a:pt x="1972" y="1530"/>
                </a:lnTo>
                <a:lnTo>
                  <a:pt x="1974" y="1521"/>
                </a:lnTo>
                <a:lnTo>
                  <a:pt x="1978" y="1513"/>
                </a:lnTo>
                <a:lnTo>
                  <a:pt x="1982" y="1505"/>
                </a:lnTo>
                <a:lnTo>
                  <a:pt x="1986" y="1497"/>
                </a:lnTo>
                <a:lnTo>
                  <a:pt x="1990" y="1490"/>
                </a:lnTo>
                <a:lnTo>
                  <a:pt x="1995" y="1483"/>
                </a:lnTo>
                <a:lnTo>
                  <a:pt x="2001" y="1475"/>
                </a:lnTo>
                <a:lnTo>
                  <a:pt x="2013" y="1463"/>
                </a:lnTo>
                <a:lnTo>
                  <a:pt x="2027" y="1452"/>
                </a:lnTo>
                <a:lnTo>
                  <a:pt x="2044" y="1443"/>
                </a:lnTo>
                <a:lnTo>
                  <a:pt x="2061" y="1435"/>
                </a:lnTo>
                <a:lnTo>
                  <a:pt x="2080" y="1428"/>
                </a:lnTo>
                <a:lnTo>
                  <a:pt x="2100" y="1421"/>
                </a:lnTo>
                <a:lnTo>
                  <a:pt x="2121" y="1417"/>
                </a:lnTo>
                <a:lnTo>
                  <a:pt x="2143" y="1413"/>
                </a:lnTo>
                <a:lnTo>
                  <a:pt x="2166" y="1410"/>
                </a:lnTo>
                <a:lnTo>
                  <a:pt x="2188" y="1407"/>
                </a:lnTo>
                <a:lnTo>
                  <a:pt x="2214" y="1406"/>
                </a:lnTo>
                <a:lnTo>
                  <a:pt x="2238" y="1405"/>
                </a:lnTo>
                <a:lnTo>
                  <a:pt x="2258" y="1406"/>
                </a:lnTo>
                <a:lnTo>
                  <a:pt x="2275" y="1407"/>
                </a:lnTo>
                <a:lnTo>
                  <a:pt x="2293" y="1409"/>
                </a:lnTo>
                <a:lnTo>
                  <a:pt x="2310" y="1412"/>
                </a:lnTo>
                <a:lnTo>
                  <a:pt x="2325" y="1416"/>
                </a:lnTo>
                <a:lnTo>
                  <a:pt x="2340" y="1421"/>
                </a:lnTo>
                <a:lnTo>
                  <a:pt x="2353" y="1428"/>
                </a:lnTo>
                <a:lnTo>
                  <a:pt x="2367" y="1435"/>
                </a:lnTo>
                <a:lnTo>
                  <a:pt x="2378" y="1444"/>
                </a:lnTo>
                <a:lnTo>
                  <a:pt x="2389" y="1454"/>
                </a:lnTo>
                <a:lnTo>
                  <a:pt x="2398" y="1465"/>
                </a:lnTo>
                <a:lnTo>
                  <a:pt x="2406" y="1479"/>
                </a:lnTo>
                <a:lnTo>
                  <a:pt x="2414" y="1493"/>
                </a:lnTo>
                <a:lnTo>
                  <a:pt x="2419" y="1509"/>
                </a:lnTo>
                <a:lnTo>
                  <a:pt x="2423" y="1526"/>
                </a:lnTo>
                <a:lnTo>
                  <a:pt x="2425" y="1546"/>
                </a:lnTo>
                <a:lnTo>
                  <a:pt x="2437" y="1800"/>
                </a:lnTo>
                <a:lnTo>
                  <a:pt x="2443" y="1825"/>
                </a:lnTo>
                <a:lnTo>
                  <a:pt x="2451" y="1845"/>
                </a:lnTo>
                <a:lnTo>
                  <a:pt x="2459" y="1861"/>
                </a:lnTo>
                <a:lnTo>
                  <a:pt x="2463" y="1869"/>
                </a:lnTo>
                <a:lnTo>
                  <a:pt x="2468" y="1875"/>
                </a:lnTo>
                <a:lnTo>
                  <a:pt x="2473" y="1880"/>
                </a:lnTo>
                <a:lnTo>
                  <a:pt x="2477" y="1884"/>
                </a:lnTo>
                <a:lnTo>
                  <a:pt x="2482" y="1887"/>
                </a:lnTo>
                <a:lnTo>
                  <a:pt x="2486" y="1890"/>
                </a:lnTo>
                <a:lnTo>
                  <a:pt x="2491" y="1892"/>
                </a:lnTo>
                <a:lnTo>
                  <a:pt x="2496" y="1893"/>
                </a:lnTo>
                <a:lnTo>
                  <a:pt x="2506" y="1894"/>
                </a:lnTo>
                <a:lnTo>
                  <a:pt x="2514" y="1894"/>
                </a:lnTo>
                <a:lnTo>
                  <a:pt x="2522" y="1892"/>
                </a:lnTo>
                <a:lnTo>
                  <a:pt x="2530" y="1889"/>
                </a:lnTo>
                <a:lnTo>
                  <a:pt x="2537" y="1886"/>
                </a:lnTo>
                <a:lnTo>
                  <a:pt x="2545" y="1881"/>
                </a:lnTo>
                <a:lnTo>
                  <a:pt x="2552" y="1877"/>
                </a:lnTo>
                <a:lnTo>
                  <a:pt x="2564" y="1866"/>
                </a:lnTo>
                <a:lnTo>
                  <a:pt x="2576" y="1855"/>
                </a:lnTo>
                <a:lnTo>
                  <a:pt x="2584" y="1846"/>
                </a:lnTo>
                <a:lnTo>
                  <a:pt x="2591" y="1837"/>
                </a:lnTo>
                <a:lnTo>
                  <a:pt x="2611" y="1723"/>
                </a:lnTo>
                <a:lnTo>
                  <a:pt x="2615" y="1706"/>
                </a:lnTo>
                <a:lnTo>
                  <a:pt x="2619" y="1690"/>
                </a:lnTo>
                <a:lnTo>
                  <a:pt x="2624" y="1676"/>
                </a:lnTo>
                <a:lnTo>
                  <a:pt x="2631" y="1663"/>
                </a:lnTo>
                <a:lnTo>
                  <a:pt x="2638" y="1651"/>
                </a:lnTo>
                <a:lnTo>
                  <a:pt x="2645" y="1640"/>
                </a:lnTo>
                <a:lnTo>
                  <a:pt x="2653" y="1631"/>
                </a:lnTo>
                <a:lnTo>
                  <a:pt x="2662" y="1623"/>
                </a:lnTo>
                <a:lnTo>
                  <a:pt x="2672" y="1616"/>
                </a:lnTo>
                <a:lnTo>
                  <a:pt x="2682" y="1610"/>
                </a:lnTo>
                <a:lnTo>
                  <a:pt x="2695" y="1605"/>
                </a:lnTo>
                <a:lnTo>
                  <a:pt x="2706" y="1601"/>
                </a:lnTo>
                <a:lnTo>
                  <a:pt x="2719" y="1598"/>
                </a:lnTo>
                <a:lnTo>
                  <a:pt x="2732" y="1596"/>
                </a:lnTo>
                <a:lnTo>
                  <a:pt x="2747" y="1595"/>
                </a:lnTo>
                <a:lnTo>
                  <a:pt x="2761" y="1595"/>
                </a:lnTo>
                <a:lnTo>
                  <a:pt x="2779" y="1595"/>
                </a:lnTo>
                <a:lnTo>
                  <a:pt x="2799" y="1597"/>
                </a:lnTo>
                <a:lnTo>
                  <a:pt x="2819" y="1599"/>
                </a:lnTo>
                <a:lnTo>
                  <a:pt x="2839" y="1602"/>
                </a:lnTo>
                <a:lnTo>
                  <a:pt x="2863" y="1607"/>
                </a:lnTo>
                <a:lnTo>
                  <a:pt x="2886" y="1612"/>
                </a:lnTo>
                <a:lnTo>
                  <a:pt x="2909" y="1618"/>
                </a:lnTo>
                <a:lnTo>
                  <a:pt x="2930" y="1625"/>
                </a:lnTo>
                <a:lnTo>
                  <a:pt x="2950" y="1633"/>
                </a:lnTo>
                <a:lnTo>
                  <a:pt x="2971" y="1643"/>
                </a:lnTo>
                <a:lnTo>
                  <a:pt x="2989" y="1653"/>
                </a:lnTo>
                <a:lnTo>
                  <a:pt x="3005" y="1665"/>
                </a:lnTo>
                <a:lnTo>
                  <a:pt x="3021" y="1677"/>
                </a:lnTo>
                <a:lnTo>
                  <a:pt x="3034" y="1691"/>
                </a:lnTo>
                <a:lnTo>
                  <a:pt x="3040" y="1699"/>
                </a:lnTo>
                <a:lnTo>
                  <a:pt x="3045" y="1706"/>
                </a:lnTo>
                <a:lnTo>
                  <a:pt x="3049" y="1714"/>
                </a:lnTo>
                <a:lnTo>
                  <a:pt x="3053" y="1723"/>
                </a:lnTo>
                <a:lnTo>
                  <a:pt x="3057" y="1731"/>
                </a:lnTo>
                <a:lnTo>
                  <a:pt x="3060" y="1740"/>
                </a:lnTo>
                <a:lnTo>
                  <a:pt x="3062" y="1750"/>
                </a:lnTo>
                <a:lnTo>
                  <a:pt x="3063" y="1760"/>
                </a:lnTo>
                <a:lnTo>
                  <a:pt x="3064" y="1770"/>
                </a:lnTo>
                <a:lnTo>
                  <a:pt x="3064" y="1781"/>
                </a:lnTo>
                <a:lnTo>
                  <a:pt x="3063" y="1792"/>
                </a:lnTo>
                <a:lnTo>
                  <a:pt x="3061" y="1803"/>
                </a:lnTo>
                <a:lnTo>
                  <a:pt x="3046" y="1892"/>
                </a:lnTo>
                <a:lnTo>
                  <a:pt x="3033" y="1931"/>
                </a:lnTo>
                <a:lnTo>
                  <a:pt x="3022" y="1972"/>
                </a:lnTo>
                <a:lnTo>
                  <a:pt x="3016" y="1994"/>
                </a:lnTo>
                <a:lnTo>
                  <a:pt x="3011" y="2017"/>
                </a:lnTo>
                <a:lnTo>
                  <a:pt x="3006" y="2041"/>
                </a:lnTo>
                <a:lnTo>
                  <a:pt x="3002" y="2064"/>
                </a:lnTo>
                <a:lnTo>
                  <a:pt x="3000" y="2086"/>
                </a:lnTo>
                <a:lnTo>
                  <a:pt x="3000" y="2104"/>
                </a:lnTo>
                <a:lnTo>
                  <a:pt x="3000" y="2113"/>
                </a:lnTo>
                <a:lnTo>
                  <a:pt x="3001" y="2120"/>
                </a:lnTo>
                <a:lnTo>
                  <a:pt x="3003" y="2127"/>
                </a:lnTo>
                <a:lnTo>
                  <a:pt x="3006" y="2132"/>
                </a:lnTo>
                <a:lnTo>
                  <a:pt x="3009" y="2138"/>
                </a:lnTo>
                <a:lnTo>
                  <a:pt x="3014" y="2141"/>
                </a:lnTo>
                <a:lnTo>
                  <a:pt x="3018" y="2143"/>
                </a:lnTo>
                <a:lnTo>
                  <a:pt x="3024" y="2144"/>
                </a:lnTo>
                <a:lnTo>
                  <a:pt x="3031" y="2143"/>
                </a:lnTo>
                <a:lnTo>
                  <a:pt x="3038" y="2141"/>
                </a:lnTo>
                <a:lnTo>
                  <a:pt x="3047" y="2135"/>
                </a:lnTo>
                <a:lnTo>
                  <a:pt x="3057" y="2129"/>
                </a:lnTo>
                <a:lnTo>
                  <a:pt x="3058" y="2129"/>
                </a:lnTo>
                <a:lnTo>
                  <a:pt x="3121" y="2059"/>
                </a:lnTo>
                <a:lnTo>
                  <a:pt x="3132" y="2044"/>
                </a:lnTo>
                <a:lnTo>
                  <a:pt x="3143" y="2030"/>
                </a:lnTo>
                <a:lnTo>
                  <a:pt x="3155" y="2019"/>
                </a:lnTo>
                <a:lnTo>
                  <a:pt x="3167" y="2010"/>
                </a:lnTo>
                <a:lnTo>
                  <a:pt x="3181" y="2003"/>
                </a:lnTo>
                <a:lnTo>
                  <a:pt x="3194" y="1999"/>
                </a:lnTo>
                <a:lnTo>
                  <a:pt x="3208" y="1996"/>
                </a:lnTo>
                <a:lnTo>
                  <a:pt x="3221" y="1996"/>
                </a:lnTo>
                <a:lnTo>
                  <a:pt x="3232" y="1996"/>
                </a:lnTo>
                <a:lnTo>
                  <a:pt x="3241" y="1997"/>
                </a:lnTo>
                <a:lnTo>
                  <a:pt x="3261" y="2001"/>
                </a:lnTo>
                <a:lnTo>
                  <a:pt x="3281" y="2007"/>
                </a:lnTo>
                <a:lnTo>
                  <a:pt x="3302" y="2015"/>
                </a:lnTo>
                <a:lnTo>
                  <a:pt x="3324" y="2027"/>
                </a:lnTo>
                <a:lnTo>
                  <a:pt x="3346" y="2038"/>
                </a:lnTo>
                <a:lnTo>
                  <a:pt x="3368" y="2051"/>
                </a:lnTo>
                <a:lnTo>
                  <a:pt x="3390" y="2065"/>
                </a:lnTo>
                <a:lnTo>
                  <a:pt x="3401" y="2071"/>
                </a:lnTo>
                <a:lnTo>
                  <a:pt x="3409" y="2078"/>
                </a:lnTo>
                <a:lnTo>
                  <a:pt x="3417" y="2086"/>
                </a:lnTo>
                <a:lnTo>
                  <a:pt x="3424" y="2093"/>
                </a:lnTo>
                <a:lnTo>
                  <a:pt x="3430" y="2100"/>
                </a:lnTo>
                <a:lnTo>
                  <a:pt x="3436" y="2109"/>
                </a:lnTo>
                <a:lnTo>
                  <a:pt x="3441" y="2117"/>
                </a:lnTo>
                <a:lnTo>
                  <a:pt x="3445" y="2126"/>
                </a:lnTo>
                <a:lnTo>
                  <a:pt x="3449" y="2135"/>
                </a:lnTo>
                <a:lnTo>
                  <a:pt x="3452" y="2146"/>
                </a:lnTo>
                <a:lnTo>
                  <a:pt x="3454" y="2156"/>
                </a:lnTo>
                <a:lnTo>
                  <a:pt x="3456" y="2166"/>
                </a:lnTo>
                <a:lnTo>
                  <a:pt x="3458" y="2189"/>
                </a:lnTo>
                <a:lnTo>
                  <a:pt x="3457" y="2214"/>
                </a:lnTo>
                <a:lnTo>
                  <a:pt x="3455" y="2241"/>
                </a:lnTo>
                <a:lnTo>
                  <a:pt x="3450" y="2270"/>
                </a:lnTo>
                <a:lnTo>
                  <a:pt x="3443" y="2302"/>
                </a:lnTo>
                <a:lnTo>
                  <a:pt x="3436" y="2336"/>
                </a:lnTo>
                <a:lnTo>
                  <a:pt x="3418" y="2412"/>
                </a:lnTo>
                <a:lnTo>
                  <a:pt x="3396" y="2497"/>
                </a:lnTo>
                <a:lnTo>
                  <a:pt x="2949" y="3903"/>
                </a:lnTo>
                <a:lnTo>
                  <a:pt x="2944" y="4427"/>
                </a:lnTo>
                <a:lnTo>
                  <a:pt x="1620" y="4427"/>
                </a:lnTo>
                <a:lnTo>
                  <a:pt x="1617" y="3885"/>
                </a:lnTo>
                <a:lnTo>
                  <a:pt x="1606" y="3878"/>
                </a:lnTo>
                <a:lnTo>
                  <a:pt x="1591" y="3870"/>
                </a:lnTo>
                <a:lnTo>
                  <a:pt x="1573" y="3857"/>
                </a:lnTo>
                <a:lnTo>
                  <a:pt x="1551" y="3841"/>
                </a:lnTo>
                <a:lnTo>
                  <a:pt x="1524" y="3820"/>
                </a:lnTo>
                <a:lnTo>
                  <a:pt x="1495" y="3796"/>
                </a:lnTo>
                <a:lnTo>
                  <a:pt x="1462" y="3766"/>
                </a:lnTo>
                <a:lnTo>
                  <a:pt x="1426" y="3732"/>
                </a:lnTo>
                <a:lnTo>
                  <a:pt x="1389" y="3693"/>
                </a:lnTo>
                <a:lnTo>
                  <a:pt x="1349" y="3648"/>
                </a:lnTo>
                <a:lnTo>
                  <a:pt x="1329" y="3625"/>
                </a:lnTo>
                <a:lnTo>
                  <a:pt x="1308" y="3599"/>
                </a:lnTo>
                <a:lnTo>
                  <a:pt x="1288" y="3573"/>
                </a:lnTo>
                <a:lnTo>
                  <a:pt x="1266" y="3544"/>
                </a:lnTo>
                <a:lnTo>
                  <a:pt x="1245" y="3515"/>
                </a:lnTo>
                <a:lnTo>
                  <a:pt x="1225" y="3484"/>
                </a:lnTo>
                <a:lnTo>
                  <a:pt x="1203" y="3452"/>
                </a:lnTo>
                <a:lnTo>
                  <a:pt x="1182" y="3418"/>
                </a:lnTo>
                <a:lnTo>
                  <a:pt x="1161" y="3382"/>
                </a:lnTo>
                <a:lnTo>
                  <a:pt x="1140" y="3346"/>
                </a:lnTo>
                <a:lnTo>
                  <a:pt x="380" y="2703"/>
                </a:lnTo>
                <a:lnTo>
                  <a:pt x="363" y="2688"/>
                </a:lnTo>
                <a:lnTo>
                  <a:pt x="348" y="2670"/>
                </a:lnTo>
                <a:lnTo>
                  <a:pt x="334" y="2651"/>
                </a:lnTo>
                <a:lnTo>
                  <a:pt x="323" y="2632"/>
                </a:lnTo>
                <a:lnTo>
                  <a:pt x="315" y="2611"/>
                </a:lnTo>
                <a:lnTo>
                  <a:pt x="308" y="2591"/>
                </a:lnTo>
                <a:lnTo>
                  <a:pt x="303" y="2569"/>
                </a:lnTo>
                <a:lnTo>
                  <a:pt x="300" y="2548"/>
                </a:lnTo>
                <a:lnTo>
                  <a:pt x="299" y="2526"/>
                </a:lnTo>
                <a:lnTo>
                  <a:pt x="301" y="2503"/>
                </a:lnTo>
                <a:lnTo>
                  <a:pt x="304" y="2482"/>
                </a:lnTo>
                <a:lnTo>
                  <a:pt x="309" y="2460"/>
                </a:lnTo>
                <a:lnTo>
                  <a:pt x="317" y="2439"/>
                </a:lnTo>
                <a:lnTo>
                  <a:pt x="327" y="2419"/>
                </a:lnTo>
                <a:lnTo>
                  <a:pt x="338" y="2399"/>
                </a:lnTo>
                <a:lnTo>
                  <a:pt x="353" y="2381"/>
                </a:lnTo>
                <a:lnTo>
                  <a:pt x="362" y="2371"/>
                </a:lnTo>
                <a:lnTo>
                  <a:pt x="371" y="2362"/>
                </a:lnTo>
                <a:lnTo>
                  <a:pt x="380" y="2353"/>
                </a:lnTo>
                <a:lnTo>
                  <a:pt x="390" y="2345"/>
                </a:lnTo>
                <a:lnTo>
                  <a:pt x="401" y="2338"/>
                </a:lnTo>
                <a:lnTo>
                  <a:pt x="411" y="2332"/>
                </a:lnTo>
                <a:lnTo>
                  <a:pt x="422" y="2326"/>
                </a:lnTo>
                <a:lnTo>
                  <a:pt x="433" y="2320"/>
                </a:lnTo>
                <a:lnTo>
                  <a:pt x="444" y="2316"/>
                </a:lnTo>
                <a:lnTo>
                  <a:pt x="456" y="2312"/>
                </a:lnTo>
                <a:lnTo>
                  <a:pt x="468" y="2308"/>
                </a:lnTo>
                <a:lnTo>
                  <a:pt x="479" y="2305"/>
                </a:lnTo>
                <a:lnTo>
                  <a:pt x="491" y="2303"/>
                </a:lnTo>
                <a:lnTo>
                  <a:pt x="503" y="2301"/>
                </a:lnTo>
                <a:lnTo>
                  <a:pt x="516" y="2301"/>
                </a:lnTo>
                <a:lnTo>
                  <a:pt x="528" y="2299"/>
                </a:lnTo>
                <a:lnTo>
                  <a:pt x="547" y="2301"/>
                </a:lnTo>
                <a:lnTo>
                  <a:pt x="567" y="2304"/>
                </a:lnTo>
                <a:lnTo>
                  <a:pt x="586" y="2308"/>
                </a:lnTo>
                <a:lnTo>
                  <a:pt x="605" y="2313"/>
                </a:lnTo>
                <a:lnTo>
                  <a:pt x="624" y="2321"/>
                </a:lnTo>
                <a:lnTo>
                  <a:pt x="641" y="2330"/>
                </a:lnTo>
                <a:lnTo>
                  <a:pt x="658" y="2341"/>
                </a:lnTo>
                <a:lnTo>
                  <a:pt x="676" y="2353"/>
                </a:lnTo>
                <a:lnTo>
                  <a:pt x="1110" y="2695"/>
                </a:lnTo>
                <a:lnTo>
                  <a:pt x="1122" y="2704"/>
                </a:lnTo>
                <a:lnTo>
                  <a:pt x="1134" y="2712"/>
                </a:lnTo>
                <a:lnTo>
                  <a:pt x="1145" y="2719"/>
                </a:lnTo>
                <a:lnTo>
                  <a:pt x="1155" y="2724"/>
                </a:lnTo>
                <a:lnTo>
                  <a:pt x="1166" y="2729"/>
                </a:lnTo>
                <a:lnTo>
                  <a:pt x="1176" y="2732"/>
                </a:lnTo>
                <a:lnTo>
                  <a:pt x="1185" y="2734"/>
                </a:lnTo>
                <a:lnTo>
                  <a:pt x="1194" y="2734"/>
                </a:lnTo>
                <a:lnTo>
                  <a:pt x="1203" y="2734"/>
                </a:lnTo>
                <a:lnTo>
                  <a:pt x="1210" y="2732"/>
                </a:lnTo>
                <a:lnTo>
                  <a:pt x="1219" y="2729"/>
                </a:lnTo>
                <a:lnTo>
                  <a:pt x="1226" y="2724"/>
                </a:lnTo>
                <a:lnTo>
                  <a:pt x="1233" y="2719"/>
                </a:lnTo>
                <a:lnTo>
                  <a:pt x="1240" y="2712"/>
                </a:lnTo>
                <a:lnTo>
                  <a:pt x="1246" y="2703"/>
                </a:lnTo>
                <a:lnTo>
                  <a:pt x="1252" y="2694"/>
                </a:lnTo>
                <a:lnTo>
                  <a:pt x="1258" y="2682"/>
                </a:lnTo>
                <a:lnTo>
                  <a:pt x="1263" y="2669"/>
                </a:lnTo>
                <a:lnTo>
                  <a:pt x="1269" y="2655"/>
                </a:lnTo>
                <a:lnTo>
                  <a:pt x="1273" y="2640"/>
                </a:lnTo>
                <a:lnTo>
                  <a:pt x="1278" y="2622"/>
                </a:lnTo>
                <a:lnTo>
                  <a:pt x="1282" y="2604"/>
                </a:lnTo>
                <a:lnTo>
                  <a:pt x="1289" y="2562"/>
                </a:lnTo>
                <a:lnTo>
                  <a:pt x="1296" y="2514"/>
                </a:lnTo>
                <a:lnTo>
                  <a:pt x="1301" y="2460"/>
                </a:lnTo>
                <a:lnTo>
                  <a:pt x="1305" y="2399"/>
                </a:lnTo>
                <a:lnTo>
                  <a:pt x="1308" y="2332"/>
                </a:lnTo>
                <a:lnTo>
                  <a:pt x="1311" y="2258"/>
                </a:lnTo>
                <a:lnTo>
                  <a:pt x="1313" y="2176"/>
                </a:lnTo>
                <a:lnTo>
                  <a:pt x="1314" y="2087"/>
                </a:lnTo>
                <a:lnTo>
                  <a:pt x="1314" y="1991"/>
                </a:lnTo>
                <a:lnTo>
                  <a:pt x="1299" y="535"/>
                </a:lnTo>
                <a:lnTo>
                  <a:pt x="1299" y="512"/>
                </a:lnTo>
                <a:lnTo>
                  <a:pt x="1302" y="489"/>
                </a:lnTo>
                <a:lnTo>
                  <a:pt x="1306" y="467"/>
                </a:lnTo>
                <a:lnTo>
                  <a:pt x="1313" y="446"/>
                </a:lnTo>
                <a:lnTo>
                  <a:pt x="1323" y="425"/>
                </a:lnTo>
                <a:lnTo>
                  <a:pt x="1334" y="406"/>
                </a:lnTo>
                <a:lnTo>
                  <a:pt x="1346" y="389"/>
                </a:lnTo>
                <a:lnTo>
                  <a:pt x="1360" y="371"/>
                </a:lnTo>
                <a:lnTo>
                  <a:pt x="1375" y="356"/>
                </a:lnTo>
                <a:lnTo>
                  <a:pt x="1393" y="343"/>
                </a:lnTo>
                <a:lnTo>
                  <a:pt x="1411" y="331"/>
                </a:lnTo>
                <a:lnTo>
                  <a:pt x="1430" y="320"/>
                </a:lnTo>
                <a:lnTo>
                  <a:pt x="1452" y="311"/>
                </a:lnTo>
                <a:lnTo>
                  <a:pt x="1473" y="305"/>
                </a:lnTo>
                <a:lnTo>
                  <a:pt x="1496" y="301"/>
                </a:lnTo>
                <a:lnTo>
                  <a:pt x="1519" y="299"/>
                </a:lnTo>
                <a:lnTo>
                  <a:pt x="1527" y="299"/>
                </a:lnTo>
                <a:close/>
                <a:moveTo>
                  <a:pt x="1527" y="0"/>
                </a:moveTo>
                <a:lnTo>
                  <a:pt x="1527" y="0"/>
                </a:lnTo>
                <a:lnTo>
                  <a:pt x="1508" y="0"/>
                </a:lnTo>
                <a:lnTo>
                  <a:pt x="1482" y="2"/>
                </a:lnTo>
                <a:lnTo>
                  <a:pt x="1456" y="4"/>
                </a:lnTo>
                <a:lnTo>
                  <a:pt x="1430" y="9"/>
                </a:lnTo>
                <a:lnTo>
                  <a:pt x="1405" y="14"/>
                </a:lnTo>
                <a:lnTo>
                  <a:pt x="1380" y="20"/>
                </a:lnTo>
                <a:lnTo>
                  <a:pt x="1355" y="28"/>
                </a:lnTo>
                <a:lnTo>
                  <a:pt x="1332" y="37"/>
                </a:lnTo>
                <a:lnTo>
                  <a:pt x="1307" y="47"/>
                </a:lnTo>
                <a:lnTo>
                  <a:pt x="1285" y="59"/>
                </a:lnTo>
                <a:lnTo>
                  <a:pt x="1262" y="71"/>
                </a:lnTo>
                <a:lnTo>
                  <a:pt x="1240" y="84"/>
                </a:lnTo>
                <a:lnTo>
                  <a:pt x="1219" y="98"/>
                </a:lnTo>
                <a:lnTo>
                  <a:pt x="1198" y="115"/>
                </a:lnTo>
                <a:lnTo>
                  <a:pt x="1179" y="131"/>
                </a:lnTo>
                <a:lnTo>
                  <a:pt x="1160" y="149"/>
                </a:lnTo>
                <a:lnTo>
                  <a:pt x="1141" y="168"/>
                </a:lnTo>
                <a:lnTo>
                  <a:pt x="1124" y="187"/>
                </a:lnTo>
                <a:lnTo>
                  <a:pt x="1108" y="207"/>
                </a:lnTo>
                <a:lnTo>
                  <a:pt x="1092" y="228"/>
                </a:lnTo>
                <a:lnTo>
                  <a:pt x="1078" y="249"/>
                </a:lnTo>
                <a:lnTo>
                  <a:pt x="1065" y="271"/>
                </a:lnTo>
                <a:lnTo>
                  <a:pt x="1054" y="294"/>
                </a:lnTo>
                <a:lnTo>
                  <a:pt x="1042" y="317"/>
                </a:lnTo>
                <a:lnTo>
                  <a:pt x="1033" y="341"/>
                </a:lnTo>
                <a:lnTo>
                  <a:pt x="1025" y="364"/>
                </a:lnTo>
                <a:lnTo>
                  <a:pt x="1018" y="389"/>
                </a:lnTo>
                <a:lnTo>
                  <a:pt x="1012" y="414"/>
                </a:lnTo>
                <a:lnTo>
                  <a:pt x="1007" y="439"/>
                </a:lnTo>
                <a:lnTo>
                  <a:pt x="1003" y="464"/>
                </a:lnTo>
                <a:lnTo>
                  <a:pt x="1001" y="489"/>
                </a:lnTo>
                <a:lnTo>
                  <a:pt x="1000" y="515"/>
                </a:lnTo>
                <a:lnTo>
                  <a:pt x="1000" y="541"/>
                </a:lnTo>
                <a:lnTo>
                  <a:pt x="1015" y="1993"/>
                </a:lnTo>
                <a:lnTo>
                  <a:pt x="1014" y="2126"/>
                </a:lnTo>
                <a:lnTo>
                  <a:pt x="1012" y="2237"/>
                </a:lnTo>
                <a:lnTo>
                  <a:pt x="864" y="2121"/>
                </a:lnTo>
                <a:lnTo>
                  <a:pt x="846" y="2107"/>
                </a:lnTo>
                <a:lnTo>
                  <a:pt x="827" y="2094"/>
                </a:lnTo>
                <a:lnTo>
                  <a:pt x="808" y="2082"/>
                </a:lnTo>
                <a:lnTo>
                  <a:pt x="789" y="2069"/>
                </a:lnTo>
                <a:lnTo>
                  <a:pt x="768" y="2059"/>
                </a:lnTo>
                <a:lnTo>
                  <a:pt x="748" y="2049"/>
                </a:lnTo>
                <a:lnTo>
                  <a:pt x="728" y="2040"/>
                </a:lnTo>
                <a:lnTo>
                  <a:pt x="706" y="2032"/>
                </a:lnTo>
                <a:lnTo>
                  <a:pt x="685" y="2024"/>
                </a:lnTo>
                <a:lnTo>
                  <a:pt x="663" y="2018"/>
                </a:lnTo>
                <a:lnTo>
                  <a:pt x="641" y="2012"/>
                </a:lnTo>
                <a:lnTo>
                  <a:pt x="619" y="2008"/>
                </a:lnTo>
                <a:lnTo>
                  <a:pt x="596" y="2005"/>
                </a:lnTo>
                <a:lnTo>
                  <a:pt x="574" y="2002"/>
                </a:lnTo>
                <a:lnTo>
                  <a:pt x="550" y="2001"/>
                </a:lnTo>
                <a:lnTo>
                  <a:pt x="528" y="2000"/>
                </a:lnTo>
                <a:lnTo>
                  <a:pt x="498" y="2001"/>
                </a:lnTo>
                <a:lnTo>
                  <a:pt x="470" y="2003"/>
                </a:lnTo>
                <a:lnTo>
                  <a:pt x="441" y="2007"/>
                </a:lnTo>
                <a:lnTo>
                  <a:pt x="413" y="2013"/>
                </a:lnTo>
                <a:lnTo>
                  <a:pt x="385" y="2019"/>
                </a:lnTo>
                <a:lnTo>
                  <a:pt x="358" y="2029"/>
                </a:lnTo>
                <a:lnTo>
                  <a:pt x="331" y="2038"/>
                </a:lnTo>
                <a:lnTo>
                  <a:pt x="306" y="2049"/>
                </a:lnTo>
                <a:lnTo>
                  <a:pt x="280" y="2062"/>
                </a:lnTo>
                <a:lnTo>
                  <a:pt x="255" y="2076"/>
                </a:lnTo>
                <a:lnTo>
                  <a:pt x="231" y="2092"/>
                </a:lnTo>
                <a:lnTo>
                  <a:pt x="208" y="2108"/>
                </a:lnTo>
                <a:lnTo>
                  <a:pt x="186" y="2126"/>
                </a:lnTo>
                <a:lnTo>
                  <a:pt x="164" y="2146"/>
                </a:lnTo>
                <a:lnTo>
                  <a:pt x="144" y="2166"/>
                </a:lnTo>
                <a:lnTo>
                  <a:pt x="125" y="2187"/>
                </a:lnTo>
                <a:lnTo>
                  <a:pt x="107" y="2209"/>
                </a:lnTo>
                <a:lnTo>
                  <a:pt x="92" y="2230"/>
                </a:lnTo>
                <a:lnTo>
                  <a:pt x="78" y="2253"/>
                </a:lnTo>
                <a:lnTo>
                  <a:pt x="64" y="2276"/>
                </a:lnTo>
                <a:lnTo>
                  <a:pt x="52" y="2299"/>
                </a:lnTo>
                <a:lnTo>
                  <a:pt x="41" y="2323"/>
                </a:lnTo>
                <a:lnTo>
                  <a:pt x="32" y="2346"/>
                </a:lnTo>
                <a:lnTo>
                  <a:pt x="24" y="2371"/>
                </a:lnTo>
                <a:lnTo>
                  <a:pt x="17" y="2396"/>
                </a:lnTo>
                <a:lnTo>
                  <a:pt x="10" y="2421"/>
                </a:lnTo>
                <a:lnTo>
                  <a:pt x="6" y="2446"/>
                </a:lnTo>
                <a:lnTo>
                  <a:pt x="3" y="2472"/>
                </a:lnTo>
                <a:lnTo>
                  <a:pt x="0" y="2496"/>
                </a:lnTo>
                <a:lnTo>
                  <a:pt x="0" y="2522"/>
                </a:lnTo>
                <a:lnTo>
                  <a:pt x="0" y="2547"/>
                </a:lnTo>
                <a:lnTo>
                  <a:pt x="1" y="2572"/>
                </a:lnTo>
                <a:lnTo>
                  <a:pt x="4" y="2598"/>
                </a:lnTo>
                <a:lnTo>
                  <a:pt x="8" y="2622"/>
                </a:lnTo>
                <a:lnTo>
                  <a:pt x="13" y="2648"/>
                </a:lnTo>
                <a:lnTo>
                  <a:pt x="20" y="2672"/>
                </a:lnTo>
                <a:lnTo>
                  <a:pt x="27" y="2697"/>
                </a:lnTo>
                <a:lnTo>
                  <a:pt x="36" y="2720"/>
                </a:lnTo>
                <a:lnTo>
                  <a:pt x="46" y="2745"/>
                </a:lnTo>
                <a:lnTo>
                  <a:pt x="56" y="2767"/>
                </a:lnTo>
                <a:lnTo>
                  <a:pt x="68" y="2790"/>
                </a:lnTo>
                <a:lnTo>
                  <a:pt x="83" y="2812"/>
                </a:lnTo>
                <a:lnTo>
                  <a:pt x="97" y="2834"/>
                </a:lnTo>
                <a:lnTo>
                  <a:pt x="112" y="2855"/>
                </a:lnTo>
                <a:lnTo>
                  <a:pt x="130" y="2875"/>
                </a:lnTo>
                <a:lnTo>
                  <a:pt x="147" y="2894"/>
                </a:lnTo>
                <a:lnTo>
                  <a:pt x="166" y="2914"/>
                </a:lnTo>
                <a:lnTo>
                  <a:pt x="187" y="2932"/>
                </a:lnTo>
                <a:lnTo>
                  <a:pt x="906" y="3540"/>
                </a:lnTo>
                <a:lnTo>
                  <a:pt x="933" y="3585"/>
                </a:lnTo>
                <a:lnTo>
                  <a:pt x="961" y="3628"/>
                </a:lnTo>
                <a:lnTo>
                  <a:pt x="988" y="3669"/>
                </a:lnTo>
                <a:lnTo>
                  <a:pt x="1016" y="3708"/>
                </a:lnTo>
                <a:lnTo>
                  <a:pt x="1043" y="3746"/>
                </a:lnTo>
                <a:lnTo>
                  <a:pt x="1071" y="3782"/>
                </a:lnTo>
                <a:lnTo>
                  <a:pt x="1097" y="3814"/>
                </a:lnTo>
                <a:lnTo>
                  <a:pt x="1125" y="3847"/>
                </a:lnTo>
                <a:lnTo>
                  <a:pt x="1150" y="3876"/>
                </a:lnTo>
                <a:lnTo>
                  <a:pt x="1177" y="3905"/>
                </a:lnTo>
                <a:lnTo>
                  <a:pt x="1202" y="3930"/>
                </a:lnTo>
                <a:lnTo>
                  <a:pt x="1227" y="3956"/>
                </a:lnTo>
                <a:lnTo>
                  <a:pt x="1251" y="3978"/>
                </a:lnTo>
                <a:lnTo>
                  <a:pt x="1275" y="4001"/>
                </a:lnTo>
                <a:lnTo>
                  <a:pt x="1318" y="4038"/>
                </a:lnTo>
                <a:lnTo>
                  <a:pt x="1320" y="4429"/>
                </a:lnTo>
                <a:lnTo>
                  <a:pt x="1323" y="4727"/>
                </a:lnTo>
                <a:lnTo>
                  <a:pt x="1620" y="4727"/>
                </a:lnTo>
                <a:lnTo>
                  <a:pt x="2944" y="4727"/>
                </a:lnTo>
                <a:lnTo>
                  <a:pt x="3240" y="4727"/>
                </a:lnTo>
                <a:lnTo>
                  <a:pt x="3243" y="4431"/>
                </a:lnTo>
                <a:lnTo>
                  <a:pt x="3249" y="3951"/>
                </a:lnTo>
                <a:lnTo>
                  <a:pt x="3681" y="2588"/>
                </a:lnTo>
                <a:lnTo>
                  <a:pt x="3683" y="2580"/>
                </a:lnTo>
                <a:lnTo>
                  <a:pt x="3685" y="2572"/>
                </a:lnTo>
                <a:lnTo>
                  <a:pt x="3696" y="2529"/>
                </a:lnTo>
                <a:lnTo>
                  <a:pt x="3720" y="2440"/>
                </a:lnTo>
                <a:lnTo>
                  <a:pt x="3729" y="2398"/>
                </a:lnTo>
                <a:lnTo>
                  <a:pt x="3738" y="2359"/>
                </a:lnTo>
                <a:lnTo>
                  <a:pt x="3745" y="2320"/>
                </a:lnTo>
                <a:lnTo>
                  <a:pt x="3751" y="2282"/>
                </a:lnTo>
                <a:lnTo>
                  <a:pt x="3754" y="2246"/>
                </a:lnTo>
                <a:lnTo>
                  <a:pt x="3756" y="2209"/>
                </a:lnTo>
                <a:lnTo>
                  <a:pt x="3757" y="2187"/>
                </a:lnTo>
                <a:lnTo>
                  <a:pt x="3756" y="2167"/>
                </a:lnTo>
                <a:lnTo>
                  <a:pt x="3755" y="2148"/>
                </a:lnTo>
                <a:lnTo>
                  <a:pt x="3753" y="2128"/>
                </a:lnTo>
                <a:lnTo>
                  <a:pt x="3750" y="2109"/>
                </a:lnTo>
                <a:lnTo>
                  <a:pt x="3746" y="2092"/>
                </a:lnTo>
                <a:lnTo>
                  <a:pt x="3743" y="2073"/>
                </a:lnTo>
                <a:lnTo>
                  <a:pt x="3738" y="2057"/>
                </a:lnTo>
                <a:lnTo>
                  <a:pt x="3733" y="2041"/>
                </a:lnTo>
                <a:lnTo>
                  <a:pt x="3728" y="2025"/>
                </a:lnTo>
                <a:lnTo>
                  <a:pt x="3722" y="2010"/>
                </a:lnTo>
                <a:lnTo>
                  <a:pt x="3714" y="1995"/>
                </a:lnTo>
                <a:lnTo>
                  <a:pt x="3700" y="1967"/>
                </a:lnTo>
                <a:lnTo>
                  <a:pt x="3685" y="1943"/>
                </a:lnTo>
                <a:lnTo>
                  <a:pt x="3669" y="1920"/>
                </a:lnTo>
                <a:lnTo>
                  <a:pt x="3651" y="1898"/>
                </a:lnTo>
                <a:lnTo>
                  <a:pt x="3634" y="1879"/>
                </a:lnTo>
                <a:lnTo>
                  <a:pt x="3617" y="1863"/>
                </a:lnTo>
                <a:lnTo>
                  <a:pt x="3599" y="1846"/>
                </a:lnTo>
                <a:lnTo>
                  <a:pt x="3582" y="1833"/>
                </a:lnTo>
                <a:lnTo>
                  <a:pt x="3566" y="1821"/>
                </a:lnTo>
                <a:lnTo>
                  <a:pt x="3549" y="1811"/>
                </a:lnTo>
                <a:lnTo>
                  <a:pt x="3505" y="1784"/>
                </a:lnTo>
                <a:lnTo>
                  <a:pt x="3482" y="1771"/>
                </a:lnTo>
                <a:lnTo>
                  <a:pt x="3459" y="1759"/>
                </a:lnTo>
                <a:lnTo>
                  <a:pt x="3434" y="1747"/>
                </a:lnTo>
                <a:lnTo>
                  <a:pt x="3411" y="1736"/>
                </a:lnTo>
                <a:lnTo>
                  <a:pt x="3385" y="1727"/>
                </a:lnTo>
                <a:lnTo>
                  <a:pt x="3360" y="1718"/>
                </a:lnTo>
                <a:lnTo>
                  <a:pt x="3358" y="1702"/>
                </a:lnTo>
                <a:lnTo>
                  <a:pt x="3355" y="1685"/>
                </a:lnTo>
                <a:lnTo>
                  <a:pt x="3351" y="1669"/>
                </a:lnTo>
                <a:lnTo>
                  <a:pt x="3347" y="1653"/>
                </a:lnTo>
                <a:lnTo>
                  <a:pt x="3342" y="1636"/>
                </a:lnTo>
                <a:lnTo>
                  <a:pt x="3335" y="1620"/>
                </a:lnTo>
                <a:lnTo>
                  <a:pt x="3329" y="1604"/>
                </a:lnTo>
                <a:lnTo>
                  <a:pt x="3322" y="1588"/>
                </a:lnTo>
                <a:lnTo>
                  <a:pt x="3314" y="1572"/>
                </a:lnTo>
                <a:lnTo>
                  <a:pt x="3306" y="1556"/>
                </a:lnTo>
                <a:lnTo>
                  <a:pt x="3296" y="1541"/>
                </a:lnTo>
                <a:lnTo>
                  <a:pt x="3286" y="1525"/>
                </a:lnTo>
                <a:lnTo>
                  <a:pt x="3274" y="1511"/>
                </a:lnTo>
                <a:lnTo>
                  <a:pt x="3263" y="1496"/>
                </a:lnTo>
                <a:lnTo>
                  <a:pt x="3250" y="1482"/>
                </a:lnTo>
                <a:lnTo>
                  <a:pt x="3237" y="1468"/>
                </a:lnTo>
                <a:lnTo>
                  <a:pt x="3222" y="1454"/>
                </a:lnTo>
                <a:lnTo>
                  <a:pt x="3207" y="1441"/>
                </a:lnTo>
                <a:lnTo>
                  <a:pt x="3191" y="1429"/>
                </a:lnTo>
                <a:lnTo>
                  <a:pt x="3173" y="1415"/>
                </a:lnTo>
                <a:lnTo>
                  <a:pt x="3155" y="1404"/>
                </a:lnTo>
                <a:lnTo>
                  <a:pt x="3137" y="1392"/>
                </a:lnTo>
                <a:lnTo>
                  <a:pt x="3116" y="1381"/>
                </a:lnTo>
                <a:lnTo>
                  <a:pt x="3096" y="1371"/>
                </a:lnTo>
                <a:lnTo>
                  <a:pt x="3074" y="1360"/>
                </a:lnTo>
                <a:lnTo>
                  <a:pt x="3051" y="1351"/>
                </a:lnTo>
                <a:lnTo>
                  <a:pt x="3027" y="1342"/>
                </a:lnTo>
                <a:lnTo>
                  <a:pt x="3002" y="1334"/>
                </a:lnTo>
                <a:lnTo>
                  <a:pt x="2976" y="1327"/>
                </a:lnTo>
                <a:lnTo>
                  <a:pt x="2949" y="1320"/>
                </a:lnTo>
                <a:lnTo>
                  <a:pt x="2921" y="1314"/>
                </a:lnTo>
                <a:lnTo>
                  <a:pt x="2892" y="1307"/>
                </a:lnTo>
                <a:lnTo>
                  <a:pt x="2857" y="1302"/>
                </a:lnTo>
                <a:lnTo>
                  <a:pt x="2824" y="1298"/>
                </a:lnTo>
                <a:lnTo>
                  <a:pt x="2793" y="1295"/>
                </a:lnTo>
                <a:lnTo>
                  <a:pt x="2761" y="1295"/>
                </a:lnTo>
                <a:lnTo>
                  <a:pt x="2732" y="1295"/>
                </a:lnTo>
                <a:lnTo>
                  <a:pt x="2705" y="1297"/>
                </a:lnTo>
                <a:lnTo>
                  <a:pt x="2677" y="1301"/>
                </a:lnTo>
                <a:lnTo>
                  <a:pt x="2651" y="1306"/>
                </a:lnTo>
                <a:lnTo>
                  <a:pt x="2637" y="1286"/>
                </a:lnTo>
                <a:lnTo>
                  <a:pt x="2621" y="1266"/>
                </a:lnTo>
                <a:lnTo>
                  <a:pt x="2604" y="1246"/>
                </a:lnTo>
                <a:lnTo>
                  <a:pt x="2585" y="1228"/>
                </a:lnTo>
                <a:lnTo>
                  <a:pt x="2565" y="1210"/>
                </a:lnTo>
                <a:lnTo>
                  <a:pt x="2544" y="1193"/>
                </a:lnTo>
                <a:lnTo>
                  <a:pt x="2521" y="1178"/>
                </a:lnTo>
                <a:lnTo>
                  <a:pt x="2496" y="1164"/>
                </a:lnTo>
                <a:lnTo>
                  <a:pt x="2470" y="1152"/>
                </a:lnTo>
                <a:lnTo>
                  <a:pt x="2441" y="1139"/>
                </a:lnTo>
                <a:lnTo>
                  <a:pt x="2412" y="1130"/>
                </a:lnTo>
                <a:lnTo>
                  <a:pt x="2381" y="1121"/>
                </a:lnTo>
                <a:lnTo>
                  <a:pt x="2347" y="1115"/>
                </a:lnTo>
                <a:lnTo>
                  <a:pt x="2313" y="1110"/>
                </a:lnTo>
                <a:lnTo>
                  <a:pt x="2277" y="1107"/>
                </a:lnTo>
                <a:lnTo>
                  <a:pt x="2238" y="1106"/>
                </a:lnTo>
                <a:lnTo>
                  <a:pt x="2203" y="1107"/>
                </a:lnTo>
                <a:lnTo>
                  <a:pt x="2164" y="1109"/>
                </a:lnTo>
                <a:lnTo>
                  <a:pt x="2136" y="1112"/>
                </a:lnTo>
                <a:lnTo>
                  <a:pt x="2109" y="1115"/>
                </a:lnTo>
                <a:lnTo>
                  <a:pt x="2083" y="1119"/>
                </a:lnTo>
                <a:lnTo>
                  <a:pt x="2058" y="1124"/>
                </a:lnTo>
                <a:lnTo>
                  <a:pt x="2056" y="518"/>
                </a:lnTo>
                <a:lnTo>
                  <a:pt x="2055" y="513"/>
                </a:lnTo>
                <a:lnTo>
                  <a:pt x="2055" y="508"/>
                </a:lnTo>
                <a:lnTo>
                  <a:pt x="2054" y="481"/>
                </a:lnTo>
                <a:lnTo>
                  <a:pt x="2051" y="456"/>
                </a:lnTo>
                <a:lnTo>
                  <a:pt x="2047" y="429"/>
                </a:lnTo>
                <a:lnTo>
                  <a:pt x="2042" y="405"/>
                </a:lnTo>
                <a:lnTo>
                  <a:pt x="2035" y="379"/>
                </a:lnTo>
                <a:lnTo>
                  <a:pt x="2027" y="355"/>
                </a:lnTo>
                <a:lnTo>
                  <a:pt x="2018" y="332"/>
                </a:lnTo>
                <a:lnTo>
                  <a:pt x="2008" y="308"/>
                </a:lnTo>
                <a:lnTo>
                  <a:pt x="1998" y="286"/>
                </a:lnTo>
                <a:lnTo>
                  <a:pt x="1986" y="263"/>
                </a:lnTo>
                <a:lnTo>
                  <a:pt x="1972" y="243"/>
                </a:lnTo>
                <a:lnTo>
                  <a:pt x="1959" y="222"/>
                </a:lnTo>
                <a:lnTo>
                  <a:pt x="1944" y="202"/>
                </a:lnTo>
                <a:lnTo>
                  <a:pt x="1929" y="183"/>
                </a:lnTo>
                <a:lnTo>
                  <a:pt x="1912" y="165"/>
                </a:lnTo>
                <a:lnTo>
                  <a:pt x="1895" y="147"/>
                </a:lnTo>
                <a:lnTo>
                  <a:pt x="1877" y="130"/>
                </a:lnTo>
                <a:lnTo>
                  <a:pt x="1857" y="115"/>
                </a:lnTo>
                <a:lnTo>
                  <a:pt x="1838" y="99"/>
                </a:lnTo>
                <a:lnTo>
                  <a:pt x="1818" y="85"/>
                </a:lnTo>
                <a:lnTo>
                  <a:pt x="1796" y="72"/>
                </a:lnTo>
                <a:lnTo>
                  <a:pt x="1774" y="60"/>
                </a:lnTo>
                <a:lnTo>
                  <a:pt x="1752" y="48"/>
                </a:lnTo>
                <a:lnTo>
                  <a:pt x="1729" y="39"/>
                </a:lnTo>
                <a:lnTo>
                  <a:pt x="1706" y="30"/>
                </a:lnTo>
                <a:lnTo>
                  <a:pt x="1681" y="22"/>
                </a:lnTo>
                <a:lnTo>
                  <a:pt x="1657" y="15"/>
                </a:lnTo>
                <a:lnTo>
                  <a:pt x="1631" y="10"/>
                </a:lnTo>
                <a:lnTo>
                  <a:pt x="1606" y="6"/>
                </a:lnTo>
                <a:lnTo>
                  <a:pt x="1580" y="2"/>
                </a:lnTo>
                <a:lnTo>
                  <a:pt x="1554" y="0"/>
                </a:lnTo>
                <a:lnTo>
                  <a:pt x="15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62869" y="6082748"/>
            <a:ext cx="3167270" cy="291548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62869" y="483704"/>
            <a:ext cx="3167270" cy="291548"/>
          </a:xfrm>
          <a:prstGeom prst="rect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2B592C-73FC-AD44-9719-F426BD39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97" y="962530"/>
            <a:ext cx="4980858" cy="498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4" grpId="0"/>
      <p:bldP spid="5" grpId="0"/>
      <p:bldP spid="9" grpId="0" animBg="1"/>
      <p:bldP spid="10" grpId="0" animBg="1"/>
      <p:bldP spid="11" grpId="0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53008" y="2541157"/>
            <a:ext cx="9462052" cy="4356599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3429000 h 3429000"/>
              <a:gd name="connsiteX2" fmla="*/ 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173 h 3429173"/>
              <a:gd name="connsiteX1" fmla="*/ 6096000 w 6096000"/>
              <a:gd name="connsiteY1" fmla="*/ 3429173 h 3429173"/>
              <a:gd name="connsiteX2" fmla="*/ 0 w 6096000"/>
              <a:gd name="connsiteY2" fmla="*/ 3429173 h 3429173"/>
              <a:gd name="connsiteX3" fmla="*/ 0 w 6096000"/>
              <a:gd name="connsiteY3" fmla="*/ 173 h 3429173"/>
              <a:gd name="connsiteX0" fmla="*/ 0 w 6096000"/>
              <a:gd name="connsiteY0" fmla="*/ 144 h 3429144"/>
              <a:gd name="connsiteX1" fmla="*/ 6096000 w 6096000"/>
              <a:gd name="connsiteY1" fmla="*/ 3429144 h 3429144"/>
              <a:gd name="connsiteX2" fmla="*/ 0 w 6096000"/>
              <a:gd name="connsiteY2" fmla="*/ 3429144 h 3429144"/>
              <a:gd name="connsiteX3" fmla="*/ 0 w 6096000"/>
              <a:gd name="connsiteY3" fmla="*/ 144 h 342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144">
                <a:moveTo>
                  <a:pt x="0" y="144"/>
                </a:moveTo>
                <a:cubicBezTo>
                  <a:pt x="3383722" y="-23047"/>
                  <a:pt x="4020612" y="2763222"/>
                  <a:pt x="6096000" y="3429144"/>
                </a:cubicBezTo>
                <a:lnTo>
                  <a:pt x="0" y="3429144"/>
                </a:lnTo>
                <a:lnTo>
                  <a:pt x="0" y="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17704" y="-53009"/>
            <a:ext cx="6414052" cy="2663687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0 h 3441329"/>
              <a:gd name="connsiteX1" fmla="*/ 6096000 w 6096000"/>
              <a:gd name="connsiteY1" fmla="*/ 0 h 3441329"/>
              <a:gd name="connsiteX2" fmla="*/ 6096000 w 6096000"/>
              <a:gd name="connsiteY2" fmla="*/ 3429000 h 3441329"/>
              <a:gd name="connsiteX3" fmla="*/ 0 w 6096000"/>
              <a:gd name="connsiteY3" fmla="*/ 0 h 3441329"/>
              <a:gd name="connsiteX0" fmla="*/ 0 w 6096000"/>
              <a:gd name="connsiteY0" fmla="*/ 0 h 3439475"/>
              <a:gd name="connsiteX1" fmla="*/ 6096000 w 6096000"/>
              <a:gd name="connsiteY1" fmla="*/ 0 h 3439475"/>
              <a:gd name="connsiteX2" fmla="*/ 6096000 w 6096000"/>
              <a:gd name="connsiteY2" fmla="*/ 3429000 h 3439475"/>
              <a:gd name="connsiteX3" fmla="*/ 0 w 6096000"/>
              <a:gd name="connsiteY3" fmla="*/ 0 h 343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39475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cubicBezTo>
                  <a:pt x="3308626" y="3637722"/>
                  <a:pt x="2042809" y="665922"/>
                  <a:pt x="0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34000" y="2923760"/>
            <a:ext cx="6003235" cy="1010479"/>
          </a:xfrm>
          <a:prstGeom prst="roundRect">
            <a:avLst>
              <a:gd name="adj" fmla="val 50000"/>
            </a:avLst>
          </a:prstGeom>
          <a:solidFill>
            <a:srgbClr val="A04C27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Further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02764" y="791816"/>
            <a:ext cx="1570384" cy="1570386"/>
            <a:chOff x="5738191" y="1683026"/>
            <a:chExt cx="715617" cy="715618"/>
          </a:xfrm>
        </p:grpSpPr>
        <p:sp>
          <p:nvSpPr>
            <p:cNvPr id="11" name="同心圆 10"/>
            <p:cNvSpPr/>
            <p:nvPr/>
          </p:nvSpPr>
          <p:spPr>
            <a:xfrm>
              <a:off x="5738191" y="1683026"/>
              <a:ext cx="715617" cy="715618"/>
            </a:xfrm>
            <a:prstGeom prst="donut">
              <a:avLst>
                <a:gd name="adj" fmla="val 3289"/>
              </a:avLst>
            </a:prstGeom>
            <a:solidFill>
              <a:srgbClr val="A04C27"/>
            </a:solidFill>
            <a:ln>
              <a:solidFill>
                <a:srgbClr val="A04C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36968" y="1767405"/>
              <a:ext cx="518057" cy="54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rgbClr val="A04C27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05</a:t>
              </a:r>
              <a:endParaRPr lang="zh-CN" altLang="en-US" sz="7200" dirty="0">
                <a:solidFill>
                  <a:srgbClr val="A04C2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7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5400000">
            <a:off x="1667492" y="2018080"/>
            <a:ext cx="2808287" cy="2855912"/>
          </a:xfrm>
          <a:custGeom>
            <a:avLst/>
            <a:gdLst>
              <a:gd name="connsiteX0" fmla="*/ 0 w 2808312"/>
              <a:gd name="connsiteY0" fmla="*/ 2855640 h 2855640"/>
              <a:gd name="connsiteX1" fmla="*/ 0 w 2808312"/>
              <a:gd name="connsiteY1" fmla="*/ 216024 h 2855640"/>
              <a:gd name="connsiteX2" fmla="*/ 1080119 w 2808312"/>
              <a:gd name="connsiteY2" fmla="*/ 216024 h 2855640"/>
              <a:gd name="connsiteX3" fmla="*/ 1404156 w 2808312"/>
              <a:gd name="connsiteY3" fmla="*/ 0 h 2855640"/>
              <a:gd name="connsiteX4" fmla="*/ 1728193 w 2808312"/>
              <a:gd name="connsiteY4" fmla="*/ 216024 h 2855640"/>
              <a:gd name="connsiteX5" fmla="*/ 2808312 w 2808312"/>
              <a:gd name="connsiteY5" fmla="*/ 216024 h 2855640"/>
              <a:gd name="connsiteX6" fmla="*/ 2808312 w 2808312"/>
              <a:gd name="connsiteY6" fmla="*/ 2855640 h 285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8312" h="2855640">
                <a:moveTo>
                  <a:pt x="0" y="2855640"/>
                </a:moveTo>
                <a:lnTo>
                  <a:pt x="0" y="216024"/>
                </a:lnTo>
                <a:lnTo>
                  <a:pt x="1080119" y="216024"/>
                </a:lnTo>
                <a:lnTo>
                  <a:pt x="1404156" y="0"/>
                </a:lnTo>
                <a:lnTo>
                  <a:pt x="1728193" y="216024"/>
                </a:lnTo>
                <a:lnTo>
                  <a:pt x="2808312" y="216024"/>
                </a:lnTo>
                <a:lnTo>
                  <a:pt x="2808312" y="28556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698" name="Freeform 10"/>
          <p:cNvSpPr>
            <a:spLocks noEditPoints="1" noChangeArrowheads="1"/>
          </p:cNvSpPr>
          <p:nvPr/>
        </p:nvSpPr>
        <p:spPr bwMode="auto">
          <a:xfrm>
            <a:off x="2569192" y="2343517"/>
            <a:ext cx="758825" cy="758825"/>
          </a:xfrm>
          <a:custGeom>
            <a:avLst/>
            <a:gdLst>
              <a:gd name="T0" fmla="*/ 58 w 78"/>
              <a:gd name="T1" fmla="*/ 5 h 78"/>
              <a:gd name="T2" fmla="*/ 53 w 78"/>
              <a:gd name="T3" fmla="*/ 14 h 78"/>
              <a:gd name="T4" fmla="*/ 53 w 78"/>
              <a:gd name="T5" fmla="*/ 18 h 78"/>
              <a:gd name="T6" fmla="*/ 48 w 78"/>
              <a:gd name="T7" fmla="*/ 22 h 78"/>
              <a:gd name="T8" fmla="*/ 47 w 78"/>
              <a:gd name="T9" fmla="*/ 19 h 78"/>
              <a:gd name="T10" fmla="*/ 49 w 78"/>
              <a:gd name="T11" fmla="*/ 17 h 78"/>
              <a:gd name="T12" fmla="*/ 53 w 78"/>
              <a:gd name="T13" fmla="*/ 11 h 78"/>
              <a:gd name="T14" fmla="*/ 35 w 78"/>
              <a:gd name="T15" fmla="*/ 8 h 78"/>
              <a:gd name="T16" fmla="*/ 32 w 78"/>
              <a:gd name="T17" fmla="*/ 14 h 78"/>
              <a:gd name="T18" fmla="*/ 25 w 78"/>
              <a:gd name="T19" fmla="*/ 19 h 78"/>
              <a:gd name="T20" fmla="*/ 21 w 78"/>
              <a:gd name="T21" fmla="*/ 25 h 78"/>
              <a:gd name="T22" fmla="*/ 17 w 78"/>
              <a:gd name="T23" fmla="*/ 23 h 78"/>
              <a:gd name="T24" fmla="*/ 17 w 78"/>
              <a:gd name="T25" fmla="*/ 29 h 78"/>
              <a:gd name="T26" fmla="*/ 17 w 78"/>
              <a:gd name="T27" fmla="*/ 34 h 78"/>
              <a:gd name="T28" fmla="*/ 22 w 78"/>
              <a:gd name="T29" fmla="*/ 34 h 78"/>
              <a:gd name="T30" fmla="*/ 32 w 78"/>
              <a:gd name="T31" fmla="*/ 46 h 78"/>
              <a:gd name="T32" fmla="*/ 37 w 78"/>
              <a:gd name="T33" fmla="*/ 42 h 78"/>
              <a:gd name="T34" fmla="*/ 41 w 78"/>
              <a:gd name="T35" fmla="*/ 45 h 78"/>
              <a:gd name="T36" fmla="*/ 32 w 78"/>
              <a:gd name="T37" fmla="*/ 59 h 78"/>
              <a:gd name="T38" fmla="*/ 27 w 78"/>
              <a:gd name="T39" fmla="*/ 67 h 78"/>
              <a:gd name="T40" fmla="*/ 24 w 78"/>
              <a:gd name="T41" fmla="*/ 61 h 78"/>
              <a:gd name="T42" fmla="*/ 21 w 78"/>
              <a:gd name="T43" fmla="*/ 49 h 78"/>
              <a:gd name="T44" fmla="*/ 18 w 78"/>
              <a:gd name="T45" fmla="*/ 38 h 78"/>
              <a:gd name="T46" fmla="*/ 16 w 78"/>
              <a:gd name="T47" fmla="*/ 36 h 78"/>
              <a:gd name="T48" fmla="*/ 12 w 78"/>
              <a:gd name="T49" fmla="*/ 32 h 78"/>
              <a:gd name="T50" fmla="*/ 11 w 78"/>
              <a:gd name="T51" fmla="*/ 24 h 78"/>
              <a:gd name="T52" fmla="*/ 17 w 78"/>
              <a:gd name="T53" fmla="*/ 61 h 78"/>
              <a:gd name="T54" fmla="*/ 61 w 78"/>
              <a:gd name="T55" fmla="*/ 61 h 78"/>
              <a:gd name="T56" fmla="*/ 69 w 78"/>
              <a:gd name="T57" fmla="*/ 31 h 78"/>
              <a:gd name="T58" fmla="*/ 78 w 78"/>
              <a:gd name="T59" fmla="*/ 39 h 78"/>
              <a:gd name="T60" fmla="*/ 39 w 78"/>
              <a:gd name="T61" fmla="*/ 78 h 78"/>
              <a:gd name="T62" fmla="*/ 0 w 78"/>
              <a:gd name="T63" fmla="*/ 39 h 78"/>
              <a:gd name="T64" fmla="*/ 39 w 78"/>
              <a:gd name="T65" fmla="*/ 0 h 78"/>
              <a:gd name="T66" fmla="*/ 59 w 78"/>
              <a:gd name="T67" fmla="*/ 8 h 78"/>
              <a:gd name="T68" fmla="*/ 66 w 78"/>
              <a:gd name="T69" fmla="*/ 29 h 78"/>
              <a:gd name="T70" fmla="*/ 72 w 78"/>
              <a:gd name="T71" fmla="*/ 8 h 78"/>
              <a:gd name="T72" fmla="*/ 69 w 78"/>
              <a:gd name="T73" fmla="*/ 11 h 78"/>
              <a:gd name="T74" fmla="*/ 63 w 78"/>
              <a:gd name="T75" fmla="*/ 11 h 78"/>
              <a:gd name="T76" fmla="*/ 63 w 78"/>
              <a:gd name="T77" fmla="*/ 17 h 78"/>
              <a:gd name="T78" fmla="*/ 69 w 78"/>
              <a:gd name="T79" fmla="*/ 17 h 78"/>
              <a:gd name="T80" fmla="*/ 69 w 78"/>
              <a:gd name="T81" fmla="*/ 11 h 78"/>
              <a:gd name="T82" fmla="*/ 27 w 78"/>
              <a:gd name="T83" fmla="*/ 23 h 78"/>
              <a:gd name="T84" fmla="*/ 32 w 78"/>
              <a:gd name="T85" fmla="*/ 42 h 78"/>
              <a:gd name="T86" fmla="*/ 38 w 78"/>
              <a:gd name="T87" fmla="*/ 23 h 78"/>
              <a:gd name="T88" fmla="*/ 35 w 78"/>
              <a:gd name="T89" fmla="*/ 26 h 78"/>
              <a:gd name="T90" fmla="*/ 30 w 78"/>
              <a:gd name="T91" fmla="*/ 26 h 78"/>
              <a:gd name="T92" fmla="*/ 30 w 78"/>
              <a:gd name="T93" fmla="*/ 31 h 78"/>
              <a:gd name="T94" fmla="*/ 35 w 78"/>
              <a:gd name="T95" fmla="*/ 31 h 78"/>
              <a:gd name="T96" fmla="*/ 35 w 78"/>
              <a:gd name="T97" fmla="*/ 26 h 78"/>
              <a:gd name="T98" fmla="*/ 47 w 78"/>
              <a:gd name="T99" fmla="*/ 38 h 78"/>
              <a:gd name="T100" fmla="*/ 57 w 78"/>
              <a:gd name="T101" fmla="*/ 42 h 78"/>
              <a:gd name="T102" fmla="*/ 66 w 78"/>
              <a:gd name="T103" fmla="*/ 50 h 78"/>
              <a:gd name="T104" fmla="*/ 68 w 78"/>
              <a:gd name="T105" fmla="*/ 32 h 78"/>
              <a:gd name="T106" fmla="*/ 64 w 78"/>
              <a:gd name="T107" fmla="*/ 32 h 78"/>
              <a:gd name="T108" fmla="*/ 56 w 78"/>
              <a:gd name="T109" fmla="*/ 24 h 78"/>
              <a:gd name="T110" fmla="*/ 51 w 78"/>
              <a:gd name="T111" fmla="*/ 22 h 78"/>
              <a:gd name="T112" fmla="*/ 47 w 78"/>
              <a:gd name="T113" fmla="*/ 26 h 78"/>
              <a:gd name="T114" fmla="*/ 45 w 78"/>
              <a:gd name="T115" fmla="*/ 3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" h="78">
                <a:moveTo>
                  <a:pt x="39" y="0"/>
                </a:moveTo>
                <a:cubicBezTo>
                  <a:pt x="46" y="0"/>
                  <a:pt x="52" y="2"/>
                  <a:pt x="58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5" y="8"/>
                  <a:pt x="53" y="11"/>
                  <a:pt x="53" y="14"/>
                </a:cubicBezTo>
                <a:cubicBezTo>
                  <a:pt x="53" y="16"/>
                  <a:pt x="54" y="18"/>
                  <a:pt x="55" y="20"/>
                </a:cubicBezTo>
                <a:cubicBezTo>
                  <a:pt x="54" y="20"/>
                  <a:pt x="53" y="19"/>
                  <a:pt x="53" y="18"/>
                </a:cubicBezTo>
                <a:cubicBezTo>
                  <a:pt x="52" y="17"/>
                  <a:pt x="51" y="19"/>
                  <a:pt x="51" y="20"/>
                </a:cubicBezTo>
                <a:cubicBezTo>
                  <a:pt x="50" y="21"/>
                  <a:pt x="49" y="22"/>
                  <a:pt x="48" y="22"/>
                </a:cubicBezTo>
                <a:cubicBezTo>
                  <a:pt x="47" y="22"/>
                  <a:pt x="46" y="18"/>
                  <a:pt x="46" y="18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19"/>
                  <a:pt x="48" y="18"/>
                  <a:pt x="48" y="17"/>
                </a:cubicBezTo>
                <a:cubicBezTo>
                  <a:pt x="48" y="16"/>
                  <a:pt x="48" y="17"/>
                  <a:pt x="49" y="17"/>
                </a:cubicBezTo>
                <a:cubicBezTo>
                  <a:pt x="49" y="17"/>
                  <a:pt x="50" y="15"/>
                  <a:pt x="50" y="14"/>
                </a:cubicBezTo>
                <a:cubicBezTo>
                  <a:pt x="51" y="13"/>
                  <a:pt x="52" y="12"/>
                  <a:pt x="53" y="11"/>
                </a:cubicBezTo>
                <a:cubicBezTo>
                  <a:pt x="49" y="9"/>
                  <a:pt x="44" y="8"/>
                  <a:pt x="39" y="8"/>
                </a:cubicBezTo>
                <a:cubicBezTo>
                  <a:pt x="37" y="8"/>
                  <a:pt x="36" y="8"/>
                  <a:pt x="35" y="8"/>
                </a:cubicBezTo>
                <a:cubicBezTo>
                  <a:pt x="35" y="9"/>
                  <a:pt x="35" y="10"/>
                  <a:pt x="35" y="12"/>
                </a:cubicBezTo>
                <a:cubicBezTo>
                  <a:pt x="35" y="15"/>
                  <a:pt x="33" y="13"/>
                  <a:pt x="32" y="14"/>
                </a:cubicBezTo>
                <a:cubicBezTo>
                  <a:pt x="30" y="15"/>
                  <a:pt x="30" y="17"/>
                  <a:pt x="28" y="17"/>
                </a:cubicBezTo>
                <a:cubicBezTo>
                  <a:pt x="28" y="17"/>
                  <a:pt x="27" y="18"/>
                  <a:pt x="25" y="19"/>
                </a:cubicBezTo>
                <a:cubicBezTo>
                  <a:pt x="25" y="20"/>
                  <a:pt x="25" y="20"/>
                  <a:pt x="24" y="20"/>
                </a:cubicBezTo>
                <a:cubicBezTo>
                  <a:pt x="23" y="22"/>
                  <a:pt x="22" y="23"/>
                  <a:pt x="21" y="25"/>
                </a:cubicBezTo>
                <a:cubicBezTo>
                  <a:pt x="21" y="26"/>
                  <a:pt x="20" y="26"/>
                  <a:pt x="20" y="27"/>
                </a:cubicBezTo>
                <a:cubicBezTo>
                  <a:pt x="19" y="27"/>
                  <a:pt x="19" y="24"/>
                  <a:pt x="17" y="23"/>
                </a:cubicBezTo>
                <a:cubicBezTo>
                  <a:pt x="14" y="23"/>
                  <a:pt x="13" y="27"/>
                  <a:pt x="13" y="29"/>
                </a:cubicBezTo>
                <a:cubicBezTo>
                  <a:pt x="12" y="31"/>
                  <a:pt x="15" y="29"/>
                  <a:pt x="17" y="29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3"/>
                  <a:pt x="17" y="34"/>
                </a:cubicBezTo>
                <a:cubicBezTo>
                  <a:pt x="17" y="35"/>
                  <a:pt x="18" y="36"/>
                  <a:pt x="19" y="36"/>
                </a:cubicBezTo>
                <a:cubicBezTo>
                  <a:pt x="20" y="35"/>
                  <a:pt x="21" y="34"/>
                  <a:pt x="22" y="34"/>
                </a:cubicBezTo>
                <a:cubicBezTo>
                  <a:pt x="24" y="38"/>
                  <a:pt x="27" y="42"/>
                  <a:pt x="30" y="45"/>
                </a:cubicBezTo>
                <a:cubicBezTo>
                  <a:pt x="32" y="46"/>
                  <a:pt x="32" y="46"/>
                  <a:pt x="32" y="46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4"/>
                  <a:pt x="36" y="43"/>
                  <a:pt x="37" y="42"/>
                </a:cubicBezTo>
                <a:cubicBezTo>
                  <a:pt x="37" y="42"/>
                  <a:pt x="38" y="42"/>
                  <a:pt x="38" y="42"/>
                </a:cubicBezTo>
                <a:cubicBezTo>
                  <a:pt x="39" y="43"/>
                  <a:pt x="42" y="44"/>
                  <a:pt x="41" y="45"/>
                </a:cubicBezTo>
                <a:cubicBezTo>
                  <a:pt x="40" y="46"/>
                  <a:pt x="40" y="47"/>
                  <a:pt x="39" y="49"/>
                </a:cubicBezTo>
                <a:cubicBezTo>
                  <a:pt x="38" y="51"/>
                  <a:pt x="35" y="57"/>
                  <a:pt x="32" y="59"/>
                </a:cubicBezTo>
                <a:cubicBezTo>
                  <a:pt x="29" y="62"/>
                  <a:pt x="29" y="62"/>
                  <a:pt x="28" y="64"/>
                </a:cubicBezTo>
                <a:cubicBezTo>
                  <a:pt x="27" y="65"/>
                  <a:pt x="28" y="67"/>
                  <a:pt x="27" y="67"/>
                </a:cubicBezTo>
                <a:cubicBezTo>
                  <a:pt x="26" y="67"/>
                  <a:pt x="25" y="66"/>
                  <a:pt x="25" y="66"/>
                </a:cubicBezTo>
                <a:cubicBezTo>
                  <a:pt x="25" y="66"/>
                  <a:pt x="24" y="62"/>
                  <a:pt x="24" y="61"/>
                </a:cubicBezTo>
                <a:cubicBezTo>
                  <a:pt x="24" y="59"/>
                  <a:pt x="23" y="55"/>
                  <a:pt x="23" y="54"/>
                </a:cubicBezTo>
                <a:cubicBezTo>
                  <a:pt x="23" y="53"/>
                  <a:pt x="22" y="50"/>
                  <a:pt x="21" y="49"/>
                </a:cubicBezTo>
                <a:cubicBezTo>
                  <a:pt x="20" y="49"/>
                  <a:pt x="18" y="46"/>
                  <a:pt x="18" y="45"/>
                </a:cubicBezTo>
                <a:cubicBezTo>
                  <a:pt x="18" y="43"/>
                  <a:pt x="16" y="40"/>
                  <a:pt x="18" y="38"/>
                </a:cubicBezTo>
                <a:cubicBezTo>
                  <a:pt x="18" y="38"/>
                  <a:pt x="18" y="37"/>
                  <a:pt x="18" y="37"/>
                </a:cubicBezTo>
                <a:cubicBezTo>
                  <a:pt x="18" y="37"/>
                  <a:pt x="17" y="36"/>
                  <a:pt x="16" y="36"/>
                </a:cubicBezTo>
                <a:cubicBezTo>
                  <a:pt x="15" y="35"/>
                  <a:pt x="15" y="34"/>
                  <a:pt x="15" y="34"/>
                </a:cubicBezTo>
                <a:cubicBezTo>
                  <a:pt x="15" y="33"/>
                  <a:pt x="13" y="33"/>
                  <a:pt x="12" y="32"/>
                </a:cubicBezTo>
                <a:cubicBezTo>
                  <a:pt x="10" y="31"/>
                  <a:pt x="11" y="29"/>
                  <a:pt x="11" y="28"/>
                </a:cubicBezTo>
                <a:cubicBezTo>
                  <a:pt x="11" y="28"/>
                  <a:pt x="10" y="26"/>
                  <a:pt x="11" y="24"/>
                </a:cubicBezTo>
                <a:cubicBezTo>
                  <a:pt x="9" y="29"/>
                  <a:pt x="7" y="34"/>
                  <a:pt x="7" y="39"/>
                </a:cubicBezTo>
                <a:cubicBezTo>
                  <a:pt x="7" y="47"/>
                  <a:pt x="11" y="55"/>
                  <a:pt x="17" y="61"/>
                </a:cubicBezTo>
                <a:cubicBezTo>
                  <a:pt x="22" y="66"/>
                  <a:pt x="30" y="70"/>
                  <a:pt x="39" y="70"/>
                </a:cubicBezTo>
                <a:cubicBezTo>
                  <a:pt x="47" y="70"/>
                  <a:pt x="55" y="66"/>
                  <a:pt x="61" y="61"/>
                </a:cubicBezTo>
                <a:cubicBezTo>
                  <a:pt x="66" y="55"/>
                  <a:pt x="70" y="47"/>
                  <a:pt x="70" y="39"/>
                </a:cubicBezTo>
                <a:cubicBezTo>
                  <a:pt x="70" y="36"/>
                  <a:pt x="69" y="34"/>
                  <a:pt x="69" y="31"/>
                </a:cubicBezTo>
                <a:cubicBezTo>
                  <a:pt x="71" y="30"/>
                  <a:pt x="73" y="27"/>
                  <a:pt x="75" y="24"/>
                </a:cubicBezTo>
                <a:cubicBezTo>
                  <a:pt x="77" y="29"/>
                  <a:pt x="78" y="34"/>
                  <a:pt x="78" y="39"/>
                </a:cubicBezTo>
                <a:cubicBezTo>
                  <a:pt x="78" y="50"/>
                  <a:pt x="73" y="59"/>
                  <a:pt x="66" y="66"/>
                </a:cubicBezTo>
                <a:cubicBezTo>
                  <a:pt x="59" y="74"/>
                  <a:pt x="49" y="78"/>
                  <a:pt x="39" y="78"/>
                </a:cubicBezTo>
                <a:cubicBezTo>
                  <a:pt x="28" y="78"/>
                  <a:pt x="18" y="74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8"/>
                  <a:pt x="11" y="11"/>
                </a:cubicBezTo>
                <a:cubicBezTo>
                  <a:pt x="18" y="4"/>
                  <a:pt x="28" y="0"/>
                  <a:pt x="39" y="0"/>
                </a:cubicBezTo>
                <a:close/>
                <a:moveTo>
                  <a:pt x="66" y="5"/>
                </a:moveTo>
                <a:cubicBezTo>
                  <a:pt x="63" y="5"/>
                  <a:pt x="61" y="6"/>
                  <a:pt x="59" y="8"/>
                </a:cubicBezTo>
                <a:cubicBezTo>
                  <a:pt x="58" y="10"/>
                  <a:pt x="57" y="12"/>
                  <a:pt x="57" y="14"/>
                </a:cubicBezTo>
                <a:cubicBezTo>
                  <a:pt x="57" y="18"/>
                  <a:pt x="62" y="26"/>
                  <a:pt x="66" y="29"/>
                </a:cubicBezTo>
                <a:cubicBezTo>
                  <a:pt x="69" y="27"/>
                  <a:pt x="75" y="18"/>
                  <a:pt x="75" y="14"/>
                </a:cubicBezTo>
                <a:cubicBezTo>
                  <a:pt x="75" y="12"/>
                  <a:pt x="74" y="10"/>
                  <a:pt x="72" y="8"/>
                </a:cubicBezTo>
                <a:cubicBezTo>
                  <a:pt x="71" y="6"/>
                  <a:pt x="68" y="5"/>
                  <a:pt x="66" y="5"/>
                </a:cubicBezTo>
                <a:close/>
                <a:moveTo>
                  <a:pt x="69" y="11"/>
                </a:moveTo>
                <a:cubicBezTo>
                  <a:pt x="68" y="11"/>
                  <a:pt x="67" y="10"/>
                  <a:pt x="66" y="10"/>
                </a:cubicBezTo>
                <a:cubicBezTo>
                  <a:pt x="65" y="10"/>
                  <a:pt x="64" y="11"/>
                  <a:pt x="63" y="11"/>
                </a:cubicBezTo>
                <a:cubicBezTo>
                  <a:pt x="62" y="12"/>
                  <a:pt x="62" y="13"/>
                  <a:pt x="62" y="14"/>
                </a:cubicBezTo>
                <a:cubicBezTo>
                  <a:pt x="62" y="15"/>
                  <a:pt x="62" y="16"/>
                  <a:pt x="63" y="17"/>
                </a:cubicBezTo>
                <a:cubicBezTo>
                  <a:pt x="64" y="18"/>
                  <a:pt x="65" y="18"/>
                  <a:pt x="66" y="18"/>
                </a:cubicBezTo>
                <a:cubicBezTo>
                  <a:pt x="67" y="18"/>
                  <a:pt x="68" y="18"/>
                  <a:pt x="69" y="17"/>
                </a:cubicBezTo>
                <a:cubicBezTo>
                  <a:pt x="69" y="16"/>
                  <a:pt x="70" y="15"/>
                  <a:pt x="70" y="14"/>
                </a:cubicBezTo>
                <a:cubicBezTo>
                  <a:pt x="70" y="13"/>
                  <a:pt x="69" y="12"/>
                  <a:pt x="69" y="11"/>
                </a:cubicBezTo>
                <a:close/>
                <a:moveTo>
                  <a:pt x="32" y="21"/>
                </a:moveTo>
                <a:cubicBezTo>
                  <a:pt x="30" y="21"/>
                  <a:pt x="28" y="22"/>
                  <a:pt x="27" y="23"/>
                </a:cubicBezTo>
                <a:cubicBezTo>
                  <a:pt x="25" y="24"/>
                  <a:pt x="24" y="26"/>
                  <a:pt x="24" y="29"/>
                </a:cubicBezTo>
                <a:cubicBezTo>
                  <a:pt x="24" y="32"/>
                  <a:pt x="29" y="39"/>
                  <a:pt x="32" y="42"/>
                </a:cubicBezTo>
                <a:cubicBezTo>
                  <a:pt x="35" y="40"/>
                  <a:pt x="40" y="32"/>
                  <a:pt x="40" y="29"/>
                </a:cubicBezTo>
                <a:cubicBezTo>
                  <a:pt x="40" y="26"/>
                  <a:pt x="40" y="24"/>
                  <a:pt x="38" y="23"/>
                </a:cubicBezTo>
                <a:cubicBezTo>
                  <a:pt x="37" y="22"/>
                  <a:pt x="35" y="21"/>
                  <a:pt x="32" y="21"/>
                </a:cubicBezTo>
                <a:close/>
                <a:moveTo>
                  <a:pt x="35" y="26"/>
                </a:moveTo>
                <a:cubicBezTo>
                  <a:pt x="34" y="25"/>
                  <a:pt x="33" y="25"/>
                  <a:pt x="32" y="25"/>
                </a:cubicBezTo>
                <a:cubicBezTo>
                  <a:pt x="31" y="25"/>
                  <a:pt x="31" y="25"/>
                  <a:pt x="30" y="26"/>
                </a:cubicBezTo>
                <a:cubicBezTo>
                  <a:pt x="29" y="27"/>
                  <a:pt x="29" y="28"/>
                  <a:pt x="29" y="29"/>
                </a:cubicBezTo>
                <a:cubicBezTo>
                  <a:pt x="29" y="30"/>
                  <a:pt x="29" y="31"/>
                  <a:pt x="30" y="31"/>
                </a:cubicBezTo>
                <a:cubicBezTo>
                  <a:pt x="31" y="32"/>
                  <a:pt x="31" y="32"/>
                  <a:pt x="32" y="32"/>
                </a:cubicBezTo>
                <a:cubicBezTo>
                  <a:pt x="33" y="32"/>
                  <a:pt x="34" y="32"/>
                  <a:pt x="35" y="31"/>
                </a:cubicBezTo>
                <a:cubicBezTo>
                  <a:pt x="36" y="31"/>
                  <a:pt x="36" y="30"/>
                  <a:pt x="36" y="29"/>
                </a:cubicBezTo>
                <a:cubicBezTo>
                  <a:pt x="36" y="28"/>
                  <a:pt x="36" y="27"/>
                  <a:pt x="35" y="26"/>
                </a:cubicBezTo>
                <a:close/>
                <a:moveTo>
                  <a:pt x="44" y="33"/>
                </a:moveTo>
                <a:cubicBezTo>
                  <a:pt x="44" y="33"/>
                  <a:pt x="46" y="37"/>
                  <a:pt x="47" y="38"/>
                </a:cubicBezTo>
                <a:cubicBezTo>
                  <a:pt x="48" y="39"/>
                  <a:pt x="55" y="38"/>
                  <a:pt x="56" y="38"/>
                </a:cubicBezTo>
                <a:cubicBezTo>
                  <a:pt x="57" y="38"/>
                  <a:pt x="56" y="40"/>
                  <a:pt x="57" y="42"/>
                </a:cubicBezTo>
                <a:cubicBezTo>
                  <a:pt x="59" y="45"/>
                  <a:pt x="58" y="57"/>
                  <a:pt x="59" y="58"/>
                </a:cubicBezTo>
                <a:cubicBezTo>
                  <a:pt x="61" y="58"/>
                  <a:pt x="65" y="51"/>
                  <a:pt x="66" y="50"/>
                </a:cubicBezTo>
                <a:cubicBezTo>
                  <a:pt x="67" y="48"/>
                  <a:pt x="68" y="35"/>
                  <a:pt x="68" y="33"/>
                </a:cubicBezTo>
                <a:cubicBezTo>
                  <a:pt x="68" y="33"/>
                  <a:pt x="68" y="32"/>
                  <a:pt x="68" y="32"/>
                </a:cubicBezTo>
                <a:cubicBezTo>
                  <a:pt x="66" y="34"/>
                  <a:pt x="66" y="34"/>
                  <a:pt x="66" y="34"/>
                </a:cubicBezTo>
                <a:cubicBezTo>
                  <a:pt x="64" y="32"/>
                  <a:pt x="64" y="32"/>
                  <a:pt x="64" y="32"/>
                </a:cubicBezTo>
                <a:cubicBezTo>
                  <a:pt x="61" y="30"/>
                  <a:pt x="59" y="27"/>
                  <a:pt x="57" y="24"/>
                </a:cubicBezTo>
                <a:cubicBezTo>
                  <a:pt x="57" y="24"/>
                  <a:pt x="56" y="24"/>
                  <a:pt x="56" y="24"/>
                </a:cubicBezTo>
                <a:cubicBezTo>
                  <a:pt x="55" y="24"/>
                  <a:pt x="54" y="22"/>
                  <a:pt x="53" y="22"/>
                </a:cubicBezTo>
                <a:cubicBezTo>
                  <a:pt x="53" y="22"/>
                  <a:pt x="52" y="22"/>
                  <a:pt x="51" y="22"/>
                </a:cubicBezTo>
                <a:cubicBezTo>
                  <a:pt x="50" y="22"/>
                  <a:pt x="49" y="23"/>
                  <a:pt x="48" y="23"/>
                </a:cubicBezTo>
                <a:cubicBezTo>
                  <a:pt x="47" y="24"/>
                  <a:pt x="47" y="25"/>
                  <a:pt x="47" y="26"/>
                </a:cubicBezTo>
                <a:cubicBezTo>
                  <a:pt x="46" y="26"/>
                  <a:pt x="46" y="27"/>
                  <a:pt x="45" y="28"/>
                </a:cubicBezTo>
                <a:cubicBezTo>
                  <a:pt x="44" y="29"/>
                  <a:pt x="44" y="29"/>
                  <a:pt x="45" y="31"/>
                </a:cubicBezTo>
                <a:cubicBezTo>
                  <a:pt x="45" y="32"/>
                  <a:pt x="44" y="33"/>
                  <a:pt x="44" y="33"/>
                </a:cubicBezTo>
                <a:close/>
              </a:path>
            </a:pathLst>
          </a:custGeom>
          <a:solidFill>
            <a:srgbClr val="A04C27"/>
          </a:solidFill>
          <a:ln>
            <a:noFill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4740099" y="2018873"/>
            <a:ext cx="2808287" cy="2854325"/>
          </a:xfrm>
          <a:custGeom>
            <a:avLst/>
            <a:gdLst>
              <a:gd name="connsiteX0" fmla="*/ 0 w 2808312"/>
              <a:gd name="connsiteY0" fmla="*/ 2855640 h 2855640"/>
              <a:gd name="connsiteX1" fmla="*/ 0 w 2808312"/>
              <a:gd name="connsiteY1" fmla="*/ 216024 h 2855640"/>
              <a:gd name="connsiteX2" fmla="*/ 1080119 w 2808312"/>
              <a:gd name="connsiteY2" fmla="*/ 216024 h 2855640"/>
              <a:gd name="connsiteX3" fmla="*/ 1404156 w 2808312"/>
              <a:gd name="connsiteY3" fmla="*/ 0 h 2855640"/>
              <a:gd name="connsiteX4" fmla="*/ 1728193 w 2808312"/>
              <a:gd name="connsiteY4" fmla="*/ 216024 h 2855640"/>
              <a:gd name="connsiteX5" fmla="*/ 2808312 w 2808312"/>
              <a:gd name="connsiteY5" fmla="*/ 216024 h 2855640"/>
              <a:gd name="connsiteX6" fmla="*/ 2808312 w 2808312"/>
              <a:gd name="connsiteY6" fmla="*/ 2855640 h 285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8312" h="2855640">
                <a:moveTo>
                  <a:pt x="0" y="2855640"/>
                </a:moveTo>
                <a:lnTo>
                  <a:pt x="0" y="216024"/>
                </a:lnTo>
                <a:lnTo>
                  <a:pt x="1080119" y="216024"/>
                </a:lnTo>
                <a:lnTo>
                  <a:pt x="1404156" y="0"/>
                </a:lnTo>
                <a:lnTo>
                  <a:pt x="1728193" y="216024"/>
                </a:lnTo>
                <a:lnTo>
                  <a:pt x="2808312" y="216024"/>
                </a:lnTo>
                <a:lnTo>
                  <a:pt x="2808312" y="28556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5400000">
            <a:off x="7963517" y="2018080"/>
            <a:ext cx="2808287" cy="2855912"/>
          </a:xfrm>
          <a:custGeom>
            <a:avLst/>
            <a:gdLst>
              <a:gd name="connsiteX0" fmla="*/ 0 w 2808312"/>
              <a:gd name="connsiteY0" fmla="*/ 2855640 h 2855640"/>
              <a:gd name="connsiteX1" fmla="*/ 0 w 2808312"/>
              <a:gd name="connsiteY1" fmla="*/ 216024 h 2855640"/>
              <a:gd name="connsiteX2" fmla="*/ 1080119 w 2808312"/>
              <a:gd name="connsiteY2" fmla="*/ 216024 h 2855640"/>
              <a:gd name="connsiteX3" fmla="*/ 1404156 w 2808312"/>
              <a:gd name="connsiteY3" fmla="*/ 0 h 2855640"/>
              <a:gd name="connsiteX4" fmla="*/ 1728193 w 2808312"/>
              <a:gd name="connsiteY4" fmla="*/ 216024 h 2855640"/>
              <a:gd name="connsiteX5" fmla="*/ 2808312 w 2808312"/>
              <a:gd name="connsiteY5" fmla="*/ 216024 h 2855640"/>
              <a:gd name="connsiteX6" fmla="*/ 2808312 w 2808312"/>
              <a:gd name="connsiteY6" fmla="*/ 2855640 h 285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8312" h="2855640">
                <a:moveTo>
                  <a:pt x="0" y="2855640"/>
                </a:moveTo>
                <a:lnTo>
                  <a:pt x="0" y="216024"/>
                </a:lnTo>
                <a:lnTo>
                  <a:pt x="1080119" y="216024"/>
                </a:lnTo>
                <a:lnTo>
                  <a:pt x="1404156" y="0"/>
                </a:lnTo>
                <a:lnTo>
                  <a:pt x="1728193" y="216024"/>
                </a:lnTo>
                <a:lnTo>
                  <a:pt x="2808312" y="216024"/>
                </a:lnTo>
                <a:lnTo>
                  <a:pt x="2808312" y="285564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0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06" name="Freeform 7"/>
          <p:cNvSpPr>
            <a:spLocks noEditPoints="1" noChangeArrowheads="1"/>
          </p:cNvSpPr>
          <p:nvPr/>
        </p:nvSpPr>
        <p:spPr bwMode="auto">
          <a:xfrm>
            <a:off x="5888154" y="2380029"/>
            <a:ext cx="503237" cy="593725"/>
          </a:xfrm>
          <a:custGeom>
            <a:avLst/>
            <a:gdLst>
              <a:gd name="T0" fmla="*/ 0 w 78"/>
              <a:gd name="T1" fmla="*/ 84 h 92"/>
              <a:gd name="T2" fmla="*/ 30 w 78"/>
              <a:gd name="T3" fmla="*/ 19 h 92"/>
              <a:gd name="T4" fmla="*/ 39 w 78"/>
              <a:gd name="T5" fmla="*/ 26 h 92"/>
              <a:gd name="T6" fmla="*/ 39 w 78"/>
              <a:gd name="T7" fmla="*/ 26 h 92"/>
              <a:gd name="T8" fmla="*/ 39 w 78"/>
              <a:gd name="T9" fmla="*/ 26 h 92"/>
              <a:gd name="T10" fmla="*/ 40 w 78"/>
              <a:gd name="T11" fmla="*/ 26 h 92"/>
              <a:gd name="T12" fmla="*/ 40 w 78"/>
              <a:gd name="T13" fmla="*/ 27 h 92"/>
              <a:gd name="T14" fmla="*/ 41 w 78"/>
              <a:gd name="T15" fmla="*/ 27 h 92"/>
              <a:gd name="T16" fmla="*/ 41 w 78"/>
              <a:gd name="T17" fmla="*/ 27 h 92"/>
              <a:gd name="T18" fmla="*/ 42 w 78"/>
              <a:gd name="T19" fmla="*/ 28 h 92"/>
              <a:gd name="T20" fmla="*/ 42 w 78"/>
              <a:gd name="T21" fmla="*/ 28 h 92"/>
              <a:gd name="T22" fmla="*/ 43 w 78"/>
              <a:gd name="T23" fmla="*/ 28 h 92"/>
              <a:gd name="T24" fmla="*/ 43 w 78"/>
              <a:gd name="T25" fmla="*/ 29 h 92"/>
              <a:gd name="T26" fmla="*/ 43 w 78"/>
              <a:gd name="T27" fmla="*/ 29 h 92"/>
              <a:gd name="T28" fmla="*/ 44 w 78"/>
              <a:gd name="T29" fmla="*/ 29 h 92"/>
              <a:gd name="T30" fmla="*/ 48 w 78"/>
              <a:gd name="T31" fmla="*/ 32 h 92"/>
              <a:gd name="T32" fmla="*/ 49 w 78"/>
              <a:gd name="T33" fmla="*/ 33 h 92"/>
              <a:gd name="T34" fmla="*/ 49 w 78"/>
              <a:gd name="T35" fmla="*/ 33 h 92"/>
              <a:gd name="T36" fmla="*/ 49 w 78"/>
              <a:gd name="T37" fmla="*/ 33 h 92"/>
              <a:gd name="T38" fmla="*/ 50 w 78"/>
              <a:gd name="T39" fmla="*/ 34 h 92"/>
              <a:gd name="T40" fmla="*/ 50 w 78"/>
              <a:gd name="T41" fmla="*/ 34 h 92"/>
              <a:gd name="T42" fmla="*/ 51 w 78"/>
              <a:gd name="T43" fmla="*/ 34 h 92"/>
              <a:gd name="T44" fmla="*/ 51 w 78"/>
              <a:gd name="T45" fmla="*/ 34 h 92"/>
              <a:gd name="T46" fmla="*/ 52 w 78"/>
              <a:gd name="T47" fmla="*/ 35 h 92"/>
              <a:gd name="T48" fmla="*/ 52 w 78"/>
              <a:gd name="T49" fmla="*/ 35 h 92"/>
              <a:gd name="T50" fmla="*/ 53 w 78"/>
              <a:gd name="T51" fmla="*/ 35 h 92"/>
              <a:gd name="T52" fmla="*/ 53 w 78"/>
              <a:gd name="T53" fmla="*/ 36 h 92"/>
              <a:gd name="T54" fmla="*/ 53 w 78"/>
              <a:gd name="T55" fmla="*/ 36 h 92"/>
              <a:gd name="T56" fmla="*/ 49 w 78"/>
              <a:gd name="T57" fmla="*/ 78 h 92"/>
              <a:gd name="T58" fmla="*/ 8 w 78"/>
              <a:gd name="T59" fmla="*/ 90 h 92"/>
              <a:gd name="T60" fmla="*/ 35 w 78"/>
              <a:gd name="T61" fmla="*/ 63 h 92"/>
              <a:gd name="T62" fmla="*/ 19 w 78"/>
              <a:gd name="T63" fmla="*/ 52 h 92"/>
              <a:gd name="T64" fmla="*/ 3 w 78"/>
              <a:gd name="T65" fmla="*/ 87 h 92"/>
              <a:gd name="T66" fmla="*/ 74 w 78"/>
              <a:gd name="T67" fmla="*/ 92 h 92"/>
              <a:gd name="T68" fmla="*/ 54 w 78"/>
              <a:gd name="T69" fmla="*/ 82 h 92"/>
              <a:gd name="T70" fmla="*/ 69 w 78"/>
              <a:gd name="T71" fmla="*/ 42 h 92"/>
              <a:gd name="T72" fmla="*/ 35 w 78"/>
              <a:gd name="T73" fmla="*/ 0 h 92"/>
              <a:gd name="T74" fmla="*/ 69 w 78"/>
              <a:gd name="T75" fmla="*/ 4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8" h="92">
                <a:moveTo>
                  <a:pt x="3" y="87"/>
                </a:moveTo>
                <a:cubicBezTo>
                  <a:pt x="2" y="86"/>
                  <a:pt x="1" y="85"/>
                  <a:pt x="0" y="84"/>
                </a:cubicBezTo>
                <a:cubicBezTo>
                  <a:pt x="0" y="71"/>
                  <a:pt x="0" y="58"/>
                  <a:pt x="1" y="44"/>
                </a:cubicBezTo>
                <a:cubicBezTo>
                  <a:pt x="12" y="40"/>
                  <a:pt x="22" y="31"/>
                  <a:pt x="30" y="19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35"/>
                  <a:pt x="51" y="35"/>
                  <a:pt x="51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5"/>
                  <a:pt x="53" y="35"/>
                  <a:pt x="53" y="35"/>
                </a:cubicBezTo>
                <a:cubicBezTo>
                  <a:pt x="53" y="36"/>
                  <a:pt x="53" y="36"/>
                  <a:pt x="53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62" y="42"/>
                  <a:pt x="62" y="42"/>
                  <a:pt x="62" y="42"/>
                </a:cubicBezTo>
                <a:cubicBezTo>
                  <a:pt x="54" y="54"/>
                  <a:pt x="49" y="66"/>
                  <a:pt x="49" y="78"/>
                </a:cubicBezTo>
                <a:cubicBezTo>
                  <a:pt x="36" y="83"/>
                  <a:pt x="24" y="87"/>
                  <a:pt x="11" y="92"/>
                </a:cubicBezTo>
                <a:cubicBezTo>
                  <a:pt x="10" y="91"/>
                  <a:pt x="9" y="91"/>
                  <a:pt x="8" y="90"/>
                </a:cubicBezTo>
                <a:cubicBezTo>
                  <a:pt x="24" y="67"/>
                  <a:pt x="24" y="67"/>
                  <a:pt x="24" y="67"/>
                </a:cubicBezTo>
                <a:cubicBezTo>
                  <a:pt x="28" y="68"/>
                  <a:pt x="32" y="67"/>
                  <a:pt x="35" y="63"/>
                </a:cubicBezTo>
                <a:cubicBezTo>
                  <a:pt x="38" y="59"/>
                  <a:pt x="37" y="53"/>
                  <a:pt x="33" y="50"/>
                </a:cubicBezTo>
                <a:cubicBezTo>
                  <a:pt x="28" y="47"/>
                  <a:pt x="22" y="48"/>
                  <a:pt x="19" y="52"/>
                </a:cubicBezTo>
                <a:cubicBezTo>
                  <a:pt x="16" y="56"/>
                  <a:pt x="17" y="61"/>
                  <a:pt x="20" y="64"/>
                </a:cubicBezTo>
                <a:cubicBezTo>
                  <a:pt x="3" y="87"/>
                  <a:pt x="3" y="87"/>
                  <a:pt x="3" y="87"/>
                </a:cubicBezTo>
                <a:close/>
                <a:moveTo>
                  <a:pt x="27" y="92"/>
                </a:moveTo>
                <a:cubicBezTo>
                  <a:pt x="74" y="92"/>
                  <a:pt x="74" y="92"/>
                  <a:pt x="74" y="92"/>
                </a:cubicBezTo>
                <a:cubicBezTo>
                  <a:pt x="74" y="82"/>
                  <a:pt x="74" y="82"/>
                  <a:pt x="74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27" y="92"/>
                  <a:pt x="27" y="92"/>
                  <a:pt x="27" y="92"/>
                </a:cubicBezTo>
                <a:close/>
                <a:moveTo>
                  <a:pt x="69" y="42"/>
                </a:moveTo>
                <a:cubicBezTo>
                  <a:pt x="78" y="30"/>
                  <a:pt x="78" y="30"/>
                  <a:pt x="78" y="30"/>
                </a:cubicBezTo>
                <a:cubicBezTo>
                  <a:pt x="35" y="0"/>
                  <a:pt x="35" y="0"/>
                  <a:pt x="35" y="0"/>
                </a:cubicBezTo>
                <a:cubicBezTo>
                  <a:pt x="26" y="11"/>
                  <a:pt x="26" y="11"/>
                  <a:pt x="26" y="11"/>
                </a:cubicBezTo>
                <a:lnTo>
                  <a:pt x="69" y="42"/>
                </a:lnTo>
                <a:close/>
              </a:path>
            </a:pathLst>
          </a:custGeom>
          <a:solidFill>
            <a:srgbClr val="DA0000"/>
          </a:solidFill>
          <a:ln>
            <a:noFill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707" name="Freeform 30"/>
          <p:cNvSpPr>
            <a:spLocks noEditPoints="1" noChangeArrowheads="1"/>
          </p:cNvSpPr>
          <p:nvPr/>
        </p:nvSpPr>
        <p:spPr bwMode="auto">
          <a:xfrm>
            <a:off x="8900445" y="2380029"/>
            <a:ext cx="723900" cy="722313"/>
          </a:xfrm>
          <a:custGeom>
            <a:avLst/>
            <a:gdLst>
              <a:gd name="T0" fmla="*/ 32 w 60"/>
              <a:gd name="T1" fmla="*/ 0 h 67"/>
              <a:gd name="T2" fmla="*/ 28 w 60"/>
              <a:gd name="T3" fmla="*/ 10 h 67"/>
              <a:gd name="T4" fmla="*/ 60 w 60"/>
              <a:gd name="T5" fmla="*/ 28 h 67"/>
              <a:gd name="T6" fmla="*/ 50 w 60"/>
              <a:gd name="T7" fmla="*/ 32 h 67"/>
              <a:gd name="T8" fmla="*/ 60 w 60"/>
              <a:gd name="T9" fmla="*/ 28 h 67"/>
              <a:gd name="T10" fmla="*/ 57 w 60"/>
              <a:gd name="T11" fmla="*/ 17 h 67"/>
              <a:gd name="T12" fmla="*/ 47 w 60"/>
              <a:gd name="T13" fmla="*/ 19 h 67"/>
              <a:gd name="T14" fmla="*/ 44 w 60"/>
              <a:gd name="T15" fmla="*/ 3 h 67"/>
              <a:gd name="T16" fmla="*/ 42 w 60"/>
              <a:gd name="T17" fmla="*/ 14 h 67"/>
              <a:gd name="T18" fmla="*/ 44 w 60"/>
              <a:gd name="T19" fmla="*/ 3 h 67"/>
              <a:gd name="T20" fmla="*/ 0 w 60"/>
              <a:gd name="T21" fmla="*/ 28 h 67"/>
              <a:gd name="T22" fmla="*/ 10 w 60"/>
              <a:gd name="T23" fmla="*/ 32 h 67"/>
              <a:gd name="T24" fmla="*/ 3 w 60"/>
              <a:gd name="T25" fmla="*/ 17 h 67"/>
              <a:gd name="T26" fmla="*/ 14 w 60"/>
              <a:gd name="T27" fmla="*/ 18 h 67"/>
              <a:gd name="T28" fmla="*/ 3 w 60"/>
              <a:gd name="T29" fmla="*/ 17 h 67"/>
              <a:gd name="T30" fmla="*/ 19 w 60"/>
              <a:gd name="T31" fmla="*/ 14 h 67"/>
              <a:gd name="T32" fmla="*/ 17 w 60"/>
              <a:gd name="T33" fmla="*/ 3 h 67"/>
              <a:gd name="T34" fmla="*/ 30 w 60"/>
              <a:gd name="T35" fmla="*/ 15 h 67"/>
              <a:gd name="T36" fmla="*/ 46 w 60"/>
              <a:gd name="T37" fmla="*/ 31 h 67"/>
              <a:gd name="T38" fmla="*/ 39 w 60"/>
              <a:gd name="T39" fmla="*/ 44 h 67"/>
              <a:gd name="T40" fmla="*/ 39 w 60"/>
              <a:gd name="T41" fmla="*/ 46 h 67"/>
              <a:gd name="T42" fmla="*/ 41 w 60"/>
              <a:gd name="T43" fmla="*/ 47 h 67"/>
              <a:gd name="T44" fmla="*/ 41 w 60"/>
              <a:gd name="T45" fmla="*/ 52 h 67"/>
              <a:gd name="T46" fmla="*/ 41 w 60"/>
              <a:gd name="T47" fmla="*/ 53 h 67"/>
              <a:gd name="T48" fmla="*/ 41 w 60"/>
              <a:gd name="T49" fmla="*/ 58 h 67"/>
              <a:gd name="T50" fmla="*/ 40 w 60"/>
              <a:gd name="T51" fmla="*/ 59 h 67"/>
              <a:gd name="T52" fmla="*/ 20 w 60"/>
              <a:gd name="T53" fmla="*/ 61 h 67"/>
              <a:gd name="T54" fmla="*/ 19 w 60"/>
              <a:gd name="T55" fmla="*/ 57 h 67"/>
              <a:gd name="T56" fmla="*/ 20 w 60"/>
              <a:gd name="T57" fmla="*/ 54 h 67"/>
              <a:gd name="T58" fmla="*/ 19 w 60"/>
              <a:gd name="T59" fmla="*/ 51 h 67"/>
              <a:gd name="T60" fmla="*/ 20 w 60"/>
              <a:gd name="T61" fmla="*/ 47 h 67"/>
              <a:gd name="T62" fmla="*/ 22 w 60"/>
              <a:gd name="T63" fmla="*/ 47 h 67"/>
              <a:gd name="T64" fmla="*/ 17 w 60"/>
              <a:gd name="T65" fmla="*/ 39 h 67"/>
              <a:gd name="T66" fmla="*/ 19 w 60"/>
              <a:gd name="T67" fmla="*/ 19 h 67"/>
              <a:gd name="T68" fmla="*/ 35 w 60"/>
              <a:gd name="T69" fmla="*/ 62 h 67"/>
              <a:gd name="T70" fmla="*/ 30 w 60"/>
              <a:gd name="T71" fmla="*/ 67 h 67"/>
              <a:gd name="T72" fmla="*/ 35 w 60"/>
              <a:gd name="T73" fmla="*/ 62 h 67"/>
              <a:gd name="T74" fmla="*/ 23 w 60"/>
              <a:gd name="T75" fmla="*/ 57 h 67"/>
              <a:gd name="T76" fmla="*/ 23 w 60"/>
              <a:gd name="T77" fmla="*/ 57 h 67"/>
              <a:gd name="T78" fmla="*/ 38 w 60"/>
              <a:gd name="T79" fmla="*/ 55 h 67"/>
              <a:gd name="T80" fmla="*/ 38 w 60"/>
              <a:gd name="T81" fmla="*/ 49 h 67"/>
              <a:gd name="T82" fmla="*/ 23 w 60"/>
              <a:gd name="T83" fmla="*/ 51 h 67"/>
              <a:gd name="T84" fmla="*/ 38 w 60"/>
              <a:gd name="T85" fmla="*/ 50 h 67"/>
              <a:gd name="T86" fmla="*/ 38 w 60"/>
              <a:gd name="T87" fmla="*/ 4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0" h="67">
                <a:moveTo>
                  <a:pt x="28" y="0"/>
                </a:moveTo>
                <a:cubicBezTo>
                  <a:pt x="32" y="0"/>
                  <a:pt x="32" y="0"/>
                  <a:pt x="32" y="0"/>
                </a:cubicBezTo>
                <a:cubicBezTo>
                  <a:pt x="32" y="10"/>
                  <a:pt x="32" y="10"/>
                  <a:pt x="32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0"/>
                  <a:pt x="28" y="0"/>
                  <a:pt x="28" y="0"/>
                </a:cubicBezTo>
                <a:close/>
                <a:moveTo>
                  <a:pt x="60" y="28"/>
                </a:moveTo>
                <a:cubicBezTo>
                  <a:pt x="60" y="32"/>
                  <a:pt x="60" y="32"/>
                  <a:pt x="60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28"/>
                  <a:pt x="50" y="28"/>
                  <a:pt x="50" y="28"/>
                </a:cubicBezTo>
                <a:cubicBezTo>
                  <a:pt x="60" y="28"/>
                  <a:pt x="60" y="28"/>
                  <a:pt x="60" y="28"/>
                </a:cubicBezTo>
                <a:close/>
                <a:moveTo>
                  <a:pt x="55" y="14"/>
                </a:moveTo>
                <a:cubicBezTo>
                  <a:pt x="57" y="17"/>
                  <a:pt x="57" y="17"/>
                  <a:pt x="57" y="17"/>
                </a:cubicBezTo>
                <a:cubicBezTo>
                  <a:pt x="49" y="22"/>
                  <a:pt x="49" y="22"/>
                  <a:pt x="49" y="22"/>
                </a:cubicBezTo>
                <a:cubicBezTo>
                  <a:pt x="47" y="19"/>
                  <a:pt x="47" y="19"/>
                  <a:pt x="47" y="19"/>
                </a:cubicBezTo>
                <a:cubicBezTo>
                  <a:pt x="55" y="14"/>
                  <a:pt x="55" y="14"/>
                  <a:pt x="55" y="14"/>
                </a:cubicBezTo>
                <a:close/>
                <a:moveTo>
                  <a:pt x="44" y="3"/>
                </a:moveTo>
                <a:cubicBezTo>
                  <a:pt x="39" y="12"/>
                  <a:pt x="39" y="12"/>
                  <a:pt x="39" y="12"/>
                </a:cubicBezTo>
                <a:cubicBezTo>
                  <a:pt x="42" y="14"/>
                  <a:pt x="42" y="14"/>
                  <a:pt x="42" y="14"/>
                </a:cubicBezTo>
                <a:cubicBezTo>
                  <a:pt x="47" y="5"/>
                  <a:pt x="47" y="5"/>
                  <a:pt x="47" y="5"/>
                </a:cubicBezTo>
                <a:cubicBezTo>
                  <a:pt x="44" y="3"/>
                  <a:pt x="44" y="3"/>
                  <a:pt x="44" y="3"/>
                </a:cubicBezTo>
                <a:close/>
                <a:moveTo>
                  <a:pt x="0" y="32"/>
                </a:moveTo>
                <a:cubicBezTo>
                  <a:pt x="0" y="28"/>
                  <a:pt x="0" y="28"/>
                  <a:pt x="0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32"/>
                  <a:pt x="10" y="32"/>
                  <a:pt x="10" y="32"/>
                </a:cubicBezTo>
                <a:cubicBezTo>
                  <a:pt x="0" y="32"/>
                  <a:pt x="0" y="32"/>
                  <a:pt x="0" y="32"/>
                </a:cubicBezTo>
                <a:close/>
                <a:moveTo>
                  <a:pt x="3" y="17"/>
                </a:moveTo>
                <a:cubicBezTo>
                  <a:pt x="5" y="14"/>
                  <a:pt x="5" y="14"/>
                  <a:pt x="5" y="14"/>
                </a:cubicBezTo>
                <a:cubicBezTo>
                  <a:pt x="14" y="18"/>
                  <a:pt x="14" y="18"/>
                  <a:pt x="14" y="18"/>
                </a:cubicBezTo>
                <a:cubicBezTo>
                  <a:pt x="12" y="22"/>
                  <a:pt x="12" y="22"/>
                  <a:pt x="12" y="22"/>
                </a:cubicBezTo>
                <a:cubicBezTo>
                  <a:pt x="3" y="17"/>
                  <a:pt x="3" y="17"/>
                  <a:pt x="3" y="17"/>
                </a:cubicBezTo>
                <a:close/>
                <a:moveTo>
                  <a:pt x="14" y="5"/>
                </a:moveTo>
                <a:cubicBezTo>
                  <a:pt x="19" y="14"/>
                  <a:pt x="19" y="14"/>
                  <a:pt x="19" y="14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3"/>
                  <a:pt x="17" y="3"/>
                  <a:pt x="17" y="3"/>
                </a:cubicBezTo>
                <a:cubicBezTo>
                  <a:pt x="14" y="5"/>
                  <a:pt x="14" y="5"/>
                  <a:pt x="14" y="5"/>
                </a:cubicBezTo>
                <a:close/>
                <a:moveTo>
                  <a:pt x="30" y="15"/>
                </a:moveTo>
                <a:cubicBezTo>
                  <a:pt x="34" y="15"/>
                  <a:pt x="39" y="17"/>
                  <a:pt x="42" y="19"/>
                </a:cubicBezTo>
                <a:cubicBezTo>
                  <a:pt x="44" y="22"/>
                  <a:pt x="46" y="26"/>
                  <a:pt x="46" y="31"/>
                </a:cubicBezTo>
                <a:cubicBezTo>
                  <a:pt x="46" y="34"/>
                  <a:pt x="45" y="36"/>
                  <a:pt x="44" y="39"/>
                </a:cubicBezTo>
                <a:cubicBezTo>
                  <a:pt x="43" y="41"/>
                  <a:pt x="41" y="43"/>
                  <a:pt x="39" y="44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8"/>
                  <a:pt x="42" y="49"/>
                  <a:pt x="42" y="50"/>
                </a:cubicBezTo>
                <a:cubicBezTo>
                  <a:pt x="42" y="50"/>
                  <a:pt x="41" y="51"/>
                  <a:pt x="41" y="52"/>
                </a:cubicBezTo>
                <a:cubicBezTo>
                  <a:pt x="41" y="52"/>
                  <a:pt x="41" y="52"/>
                  <a:pt x="41" y="52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4"/>
                  <a:pt x="42" y="55"/>
                  <a:pt x="42" y="55"/>
                </a:cubicBezTo>
                <a:cubicBezTo>
                  <a:pt x="42" y="56"/>
                  <a:pt x="41" y="57"/>
                  <a:pt x="41" y="58"/>
                </a:cubicBezTo>
                <a:cubicBezTo>
                  <a:pt x="41" y="59"/>
                  <a:pt x="41" y="59"/>
                  <a:pt x="41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22" y="61"/>
                  <a:pt x="22" y="61"/>
                  <a:pt x="22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59"/>
                  <a:pt x="19" y="58"/>
                  <a:pt x="19" y="57"/>
                </a:cubicBezTo>
                <a:cubicBezTo>
                  <a:pt x="19" y="56"/>
                  <a:pt x="19" y="55"/>
                  <a:pt x="20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3"/>
                  <a:pt x="19" y="52"/>
                  <a:pt x="19" y="51"/>
                </a:cubicBezTo>
                <a:cubicBezTo>
                  <a:pt x="19" y="50"/>
                  <a:pt x="19" y="49"/>
                  <a:pt x="20" y="48"/>
                </a:cubicBezTo>
                <a:cubicBezTo>
                  <a:pt x="20" y="47"/>
                  <a:pt x="20" y="47"/>
                  <a:pt x="20" y="47"/>
                </a:cubicBezTo>
                <a:cubicBezTo>
                  <a:pt x="21" y="47"/>
                  <a:pt x="21" y="47"/>
                  <a:pt x="21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3"/>
                  <a:pt x="18" y="41"/>
                  <a:pt x="17" y="39"/>
                </a:cubicBezTo>
                <a:cubicBezTo>
                  <a:pt x="15" y="37"/>
                  <a:pt x="14" y="34"/>
                  <a:pt x="14" y="31"/>
                </a:cubicBezTo>
                <a:cubicBezTo>
                  <a:pt x="14" y="26"/>
                  <a:pt x="16" y="22"/>
                  <a:pt x="19" y="19"/>
                </a:cubicBezTo>
                <a:cubicBezTo>
                  <a:pt x="22" y="17"/>
                  <a:pt x="26" y="15"/>
                  <a:pt x="30" y="15"/>
                </a:cubicBezTo>
                <a:close/>
                <a:moveTo>
                  <a:pt x="35" y="62"/>
                </a:moveTo>
                <a:cubicBezTo>
                  <a:pt x="35" y="62"/>
                  <a:pt x="35" y="62"/>
                  <a:pt x="35" y="62"/>
                </a:cubicBezTo>
                <a:cubicBezTo>
                  <a:pt x="35" y="65"/>
                  <a:pt x="33" y="67"/>
                  <a:pt x="30" y="67"/>
                </a:cubicBezTo>
                <a:cubicBezTo>
                  <a:pt x="28" y="67"/>
                  <a:pt x="26" y="65"/>
                  <a:pt x="26" y="63"/>
                </a:cubicBezTo>
                <a:cubicBezTo>
                  <a:pt x="35" y="62"/>
                  <a:pt x="35" y="62"/>
                  <a:pt x="35" y="62"/>
                </a:cubicBezTo>
                <a:close/>
                <a:moveTo>
                  <a:pt x="38" y="55"/>
                </a:moveTo>
                <a:cubicBezTo>
                  <a:pt x="23" y="57"/>
                  <a:pt x="23" y="57"/>
                  <a:pt x="23" y="57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7"/>
                  <a:pt x="23" y="57"/>
                  <a:pt x="23" y="57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6"/>
                  <a:pt x="38" y="56"/>
                  <a:pt x="38" y="55"/>
                </a:cubicBezTo>
                <a:cubicBezTo>
                  <a:pt x="38" y="55"/>
                  <a:pt x="38" y="55"/>
                  <a:pt x="38" y="55"/>
                </a:cubicBezTo>
                <a:close/>
                <a:moveTo>
                  <a:pt x="38" y="49"/>
                </a:move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51"/>
                  <a:pt x="23" y="51"/>
                  <a:pt x="23" y="51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9"/>
                  <a:pt x="38" y="49"/>
                  <a:pt x="38" y="49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9708" name="TextBox 8"/>
          <p:cNvSpPr txBox="1">
            <a:spLocks noChangeArrowheads="1"/>
          </p:cNvSpPr>
          <p:nvPr/>
        </p:nvSpPr>
        <p:spPr bwMode="auto">
          <a:xfrm>
            <a:off x="1819891" y="3307129"/>
            <a:ext cx="235766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知识储备不足</a:t>
            </a:r>
            <a:endParaRPr lang="en-US" altLang="zh-CN" sz="1400" dirty="0">
              <a:solidFill>
                <a:srgbClr val="DA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解决问题的方法不足</a:t>
            </a:r>
            <a:endParaRPr lang="en-US" altLang="zh-CN" sz="1400" dirty="0">
              <a:solidFill>
                <a:srgbClr val="DA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分析结论缺乏理论支撑</a:t>
            </a:r>
            <a:endParaRPr lang="en-US" altLang="zh-CN" sz="1400" dirty="0">
              <a:solidFill>
                <a:srgbClr val="DA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计算资源匮乏</a:t>
            </a:r>
            <a:endParaRPr lang="en-US" altLang="zh-CN" sz="1400" dirty="0">
              <a:solidFill>
                <a:srgbClr val="DA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DA0000"/>
                </a:solidFill>
              </a:rPr>
              <a:t>……</a:t>
            </a:r>
          </a:p>
        </p:txBody>
      </p:sp>
      <p:sp>
        <p:nvSpPr>
          <p:cNvPr id="29709" name="TextBox 8"/>
          <p:cNvSpPr txBox="1">
            <a:spLocks noChangeArrowheads="1"/>
          </p:cNvSpPr>
          <p:nvPr/>
        </p:nvSpPr>
        <p:spPr bwMode="auto">
          <a:xfrm>
            <a:off x="4899642" y="3307129"/>
            <a:ext cx="230798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数据决定了模型的上限</a:t>
            </a:r>
            <a:endParaRPr lang="en-US" altLang="zh-CN" sz="1400" dirty="0">
              <a:solidFill>
                <a:srgbClr val="DA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前期处理特别重要</a:t>
            </a:r>
            <a:endParaRPr lang="en-US" altLang="zh-CN" sz="1400" dirty="0">
              <a:solidFill>
                <a:srgbClr val="DA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数字图像处理技术是必要的</a:t>
            </a:r>
            <a:endParaRPr lang="en-US" altLang="zh-CN" sz="1400" dirty="0">
              <a:solidFill>
                <a:srgbClr val="DA0000"/>
              </a:solidFill>
            </a:endParaRPr>
          </a:p>
        </p:txBody>
      </p:sp>
      <p:sp>
        <p:nvSpPr>
          <p:cNvPr id="29710" name="TextBox 8"/>
          <p:cNvSpPr txBox="1">
            <a:spLocks noChangeArrowheads="1"/>
          </p:cNvSpPr>
          <p:nvPr/>
        </p:nvSpPr>
        <p:spPr bwMode="auto">
          <a:xfrm>
            <a:off x="8074816" y="3223422"/>
            <a:ext cx="237515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一次丰富的课程设计体验</a:t>
            </a:r>
            <a:endParaRPr lang="en-US" altLang="zh-CN" sz="1400" dirty="0">
              <a:solidFill>
                <a:srgbClr val="DA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完成了自己喜欢的课题</a:t>
            </a:r>
            <a:endParaRPr lang="en-US" altLang="zh-CN" sz="1400" dirty="0">
              <a:solidFill>
                <a:srgbClr val="DA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DA0000"/>
                </a:solidFill>
              </a:rPr>
              <a:t>掌握了若干种数字图像处理和深度学习的分析和实现方法</a:t>
            </a:r>
          </a:p>
        </p:txBody>
      </p:sp>
      <p:sp>
        <p:nvSpPr>
          <p:cNvPr id="13" name="矩形 12"/>
          <p:cNvSpPr/>
          <p:nvPr/>
        </p:nvSpPr>
        <p:spPr>
          <a:xfrm>
            <a:off x="5214991" y="496809"/>
            <a:ext cx="17620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Summary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75660" y="1446680"/>
            <a:ext cx="1827602" cy="372322"/>
          </a:xfrm>
          <a:prstGeom prst="roundRect">
            <a:avLst>
              <a:gd name="adj" fmla="val 50000"/>
            </a:avLst>
          </a:prstGeom>
          <a:solidFill>
            <a:srgbClr val="A04C27"/>
          </a:solidFill>
          <a:ln w="28575">
            <a:solidFill>
              <a:schemeClr val="bg1"/>
            </a:solidFill>
          </a:ln>
        </p:spPr>
        <p:txBody>
          <a:bodyPr wrap="none" anchor="ctr">
            <a:no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Tw Cen MT Condensed" panose="020B0606020104020203" pitchFamily="34" charset="0"/>
              </a:rPr>
              <a:t>困难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5203272" y="1446680"/>
            <a:ext cx="1827602" cy="372322"/>
          </a:xfrm>
          <a:prstGeom prst="roundRect">
            <a:avLst>
              <a:gd name="adj" fmla="val 50000"/>
            </a:avLst>
          </a:prstGeom>
          <a:solidFill>
            <a:srgbClr val="DA0000"/>
          </a:solidFill>
          <a:ln w="28575">
            <a:solidFill>
              <a:schemeClr val="bg1"/>
            </a:solidFill>
          </a:ln>
        </p:spPr>
        <p:txBody>
          <a:bodyPr wrap="none" anchor="ctr">
            <a:no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Tw Cen MT Condensed" panose="020B0606020104020203" pitchFamily="34" charset="0"/>
              </a:rPr>
              <a:t>数据至上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8330884" y="1446680"/>
            <a:ext cx="1827602" cy="372322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</a:ln>
        </p:spPr>
        <p:txBody>
          <a:bodyPr wrap="none" anchor="ctr">
            <a:no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Tw Cen MT Condensed" panose="020B0606020104020203" pitchFamily="34" charset="0"/>
              </a:rPr>
              <a:t>收获</a:t>
            </a:r>
          </a:p>
        </p:txBody>
      </p:sp>
      <p:sp>
        <p:nvSpPr>
          <p:cNvPr id="3" name="等腰三角形 2"/>
          <p:cNvSpPr/>
          <p:nvPr/>
        </p:nvSpPr>
        <p:spPr>
          <a:xfrm flipV="1">
            <a:off x="2388358" y="1856089"/>
            <a:ext cx="1160059" cy="259307"/>
          </a:xfrm>
          <a:prstGeom prst="triangle">
            <a:avLst/>
          </a:prstGeom>
          <a:solidFill>
            <a:srgbClr val="A04C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flipV="1">
            <a:off x="5522794" y="1856089"/>
            <a:ext cx="1160059" cy="259307"/>
          </a:xfrm>
          <a:prstGeom prst="triangle">
            <a:avLst/>
          </a:prstGeom>
          <a:solidFill>
            <a:srgbClr val="D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8657230" y="1856089"/>
            <a:ext cx="1160059" cy="259307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51379" y="4831307"/>
            <a:ext cx="2620370" cy="140598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945271" y="4831307"/>
            <a:ext cx="2620370" cy="140598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17575" y="4831307"/>
            <a:ext cx="2620370" cy="1405981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48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698" grpId="0" animBg="1"/>
      <p:bldP spid="6" grpId="0" animBg="1"/>
      <p:bldP spid="10" grpId="0" animBg="1"/>
      <p:bldP spid="29706" grpId="0" animBg="1"/>
      <p:bldP spid="29707" grpId="0" animBg="1"/>
      <p:bldP spid="29708" grpId="0"/>
      <p:bldP spid="29709" grpId="0"/>
      <p:bldP spid="29710" grpId="0"/>
      <p:bldP spid="14" grpId="0" animBg="1"/>
      <p:bldP spid="15" grpId="0" animBg="1"/>
      <p:bldP spid="18" grpId="0" animBg="1"/>
      <p:bldP spid="3" grpId="0" animBg="1"/>
      <p:bldP spid="19" grpId="0" animBg="1"/>
      <p:bldP spid="20" grpId="0" animBg="1"/>
      <p:bldP spid="4" grpId="0" animBg="1"/>
      <p:bldP spid="21" grpId="0" animBg="1"/>
      <p:bldP spid="22" grpId="0" animBg="1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/>
          <p:cNvSpPr/>
          <p:nvPr/>
        </p:nvSpPr>
        <p:spPr bwMode="auto">
          <a:xfrm>
            <a:off x="6651719" y="3117576"/>
            <a:ext cx="1657350" cy="1630363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A04C27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18"/>
          <p:cNvSpPr/>
          <p:nvPr/>
        </p:nvSpPr>
        <p:spPr bwMode="auto">
          <a:xfrm>
            <a:off x="5140419" y="3223939"/>
            <a:ext cx="1449387" cy="1416050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A04C27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9"/>
          <p:cNvSpPr/>
          <p:nvPr/>
        </p:nvSpPr>
        <p:spPr bwMode="auto">
          <a:xfrm>
            <a:off x="3941856" y="3349351"/>
            <a:ext cx="1149350" cy="1165225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A04C27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2898893" y="1979292"/>
            <a:ext cx="2654300" cy="857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1200" dirty="0"/>
              <a:t>目前有的数据集还太小了，日常食物的覆盖率较低，需要获得更多某种类食物的图像数据以及更多食物种类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478472" y="5260416"/>
            <a:ext cx="2655887" cy="9858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1200" dirty="0"/>
              <a:t>利用目前已有的图像分割技术，做到从照片中分割出食物实体，对其进行分析得到食物的量，进一步量化热量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279994" y="2798489"/>
            <a:ext cx="0" cy="647700"/>
          </a:xfrm>
          <a:prstGeom prst="straightConnector1">
            <a:avLst/>
          </a:prstGeom>
          <a:ln w="12700">
            <a:solidFill>
              <a:srgbClr val="3A4F6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110506" y="2609576"/>
            <a:ext cx="0" cy="646113"/>
          </a:xfrm>
          <a:prstGeom prst="straightConnector1">
            <a:avLst/>
          </a:prstGeom>
          <a:ln w="12700">
            <a:solidFill>
              <a:srgbClr val="3A4F6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283294" y="4508226"/>
            <a:ext cx="0" cy="646113"/>
          </a:xfrm>
          <a:prstGeom prst="straightConnector1">
            <a:avLst/>
          </a:prstGeom>
          <a:ln w="12700">
            <a:solidFill>
              <a:srgbClr val="3A4F6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224431" y="3446189"/>
            <a:ext cx="125413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5786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221381" y="4414564"/>
            <a:ext cx="125413" cy="125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5786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048594" y="3228701"/>
            <a:ext cx="125412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5786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163019" y="4749526"/>
            <a:ext cx="125412" cy="125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5786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200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16702" y="496809"/>
            <a:ext cx="2358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Further</a:t>
            </a:r>
            <a:r>
              <a:rPr lang="zh-CN" altLang="en-US" sz="4400" dirty="0">
                <a:latin typeface="Tw Cen MT Condensed" panose="020B0606020104020203" pitchFamily="34" charset="0"/>
              </a:rPr>
              <a:t> </a:t>
            </a:r>
            <a:r>
              <a:rPr lang="en-US" altLang="zh-CN" sz="4400" dirty="0">
                <a:latin typeface="Tw Cen MT Condensed" panose="020B0606020104020203" pitchFamily="34" charset="0"/>
              </a:rPr>
              <a:t>work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2847738" y="1601228"/>
            <a:ext cx="174058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2000" dirty="0">
                <a:latin typeface="Tw Cen MT Condensed" panose="020B0606020104020203" pitchFamily="34" charset="0"/>
              </a:rPr>
              <a:t>扩充数据集</a:t>
            </a: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3436867" y="4960852"/>
            <a:ext cx="174058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2000" dirty="0">
                <a:latin typeface="Tw Cen MT Condensed" panose="020B0606020104020203" pitchFamily="34" charset="0"/>
              </a:rPr>
              <a:t>图像分割</a:t>
            </a:r>
          </a:p>
        </p:txBody>
      </p:sp>
      <p:sp>
        <p:nvSpPr>
          <p:cNvPr id="28" name="TextBox 11"/>
          <p:cNvSpPr txBox="1">
            <a:spLocks noChangeArrowheads="1"/>
          </p:cNvSpPr>
          <p:nvPr/>
        </p:nvSpPr>
        <p:spPr bwMode="auto">
          <a:xfrm>
            <a:off x="6381347" y="1845089"/>
            <a:ext cx="2654300" cy="857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1200" dirty="0"/>
              <a:t>再度精简目前有的模型，或提出新的模型，在计算资源有限的情况下，能够做到部署服务的同时，收集用户提供的数据供神经网络模型同步训练</a:t>
            </a: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6330192" y="1467025"/>
            <a:ext cx="174058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sz="2000" dirty="0">
                <a:latin typeface="Tw Cen MT Condensed" panose="020B0606020104020203" pitchFamily="34" charset="0"/>
              </a:rPr>
              <a:t>同步训练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2" grpId="0"/>
      <p:bldP spid="19" grpId="0" animBg="1"/>
      <p:bldP spid="20" grpId="0" animBg="1"/>
      <p:bldP spid="21" grpId="0" animBg="1"/>
      <p:bldP spid="22" grpId="0" animBg="1"/>
      <p:bldP spid="26" grpId="0"/>
      <p:bldP spid="27" grpId="0"/>
      <p:bldP spid="28" grpId="0"/>
      <p:bldP spid="29" grpId="0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32522"/>
            <a:ext cx="12192000" cy="699052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369DD-0DF0-254C-A6A1-EC4EB56A16DF}"/>
              </a:ext>
            </a:extLst>
          </p:cNvPr>
          <p:cNvSpPr/>
          <p:nvPr/>
        </p:nvSpPr>
        <p:spPr>
          <a:xfrm>
            <a:off x="7269351" y="2828835"/>
            <a:ext cx="30528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THANKS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F1CC88-E289-304C-815D-E6AAE93EB9A2}"/>
              </a:ext>
            </a:extLst>
          </p:cNvPr>
          <p:cNvSpPr/>
          <p:nvPr/>
        </p:nvSpPr>
        <p:spPr>
          <a:xfrm>
            <a:off x="159026" y="172278"/>
            <a:ext cx="5936974" cy="65068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57D9BA-6B35-1A45-91A2-0CAE2E7B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18" y="1320482"/>
            <a:ext cx="8213805" cy="51370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7F77CF-8867-CF49-8CEC-E7E2A520F0CF}"/>
              </a:ext>
            </a:extLst>
          </p:cNvPr>
          <p:cNvSpPr txBox="1"/>
          <p:nvPr/>
        </p:nvSpPr>
        <p:spPr>
          <a:xfrm>
            <a:off x="1509419" y="514095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需求问卷调查分析</a:t>
            </a:r>
          </a:p>
        </p:txBody>
      </p:sp>
    </p:spTree>
    <p:extLst>
      <p:ext uri="{BB962C8B-B14F-4D97-AF65-F5344CB8AC3E}">
        <p14:creationId xmlns:p14="http://schemas.microsoft.com/office/powerpoint/2010/main" val="65799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20540" y="2338426"/>
            <a:ext cx="2050339" cy="3857327"/>
            <a:chOff x="1306643" y="1997226"/>
            <a:chExt cx="2050339" cy="3857327"/>
          </a:xfrm>
        </p:grpSpPr>
        <p:sp>
          <p:nvSpPr>
            <p:cNvPr id="11" name="Freeform 234"/>
            <p:cNvSpPr/>
            <p:nvPr/>
          </p:nvSpPr>
          <p:spPr bwMode="auto">
            <a:xfrm>
              <a:off x="1479550" y="3187553"/>
              <a:ext cx="1314450" cy="1665287"/>
            </a:xfrm>
            <a:custGeom>
              <a:avLst/>
              <a:gdLst>
                <a:gd name="T0" fmla="*/ 1175600 w 426"/>
                <a:gd name="T1" fmla="*/ 0 h 540"/>
                <a:gd name="T2" fmla="*/ 141936 w 426"/>
                <a:gd name="T3" fmla="*/ 0 h 540"/>
                <a:gd name="T4" fmla="*/ 0 w 426"/>
                <a:gd name="T5" fmla="*/ 141858 h 540"/>
                <a:gd name="T6" fmla="*/ 0 w 426"/>
                <a:gd name="T7" fmla="*/ 1171869 h 540"/>
                <a:gd name="T8" fmla="*/ 141936 w 426"/>
                <a:gd name="T9" fmla="*/ 1313727 h 540"/>
                <a:gd name="T10" fmla="*/ 506032 w 426"/>
                <a:gd name="T11" fmla="*/ 1313727 h 540"/>
                <a:gd name="T12" fmla="*/ 657225 w 426"/>
                <a:gd name="T13" fmla="*/ 1665288 h 540"/>
                <a:gd name="T14" fmla="*/ 814589 w 426"/>
                <a:gd name="T15" fmla="*/ 1313727 h 540"/>
                <a:gd name="T16" fmla="*/ 1175600 w 426"/>
                <a:gd name="T17" fmla="*/ 1313727 h 540"/>
                <a:gd name="T18" fmla="*/ 1314450 w 426"/>
                <a:gd name="T19" fmla="*/ 1171869 h 540"/>
                <a:gd name="T20" fmla="*/ 1314450 w 426"/>
                <a:gd name="T21" fmla="*/ 141858 h 540"/>
                <a:gd name="T22" fmla="*/ 1175600 w 426"/>
                <a:gd name="T23" fmla="*/ 0 h 5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6" h="540">
                  <a:moveTo>
                    <a:pt x="381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1" y="426"/>
                    <a:pt x="381" y="426"/>
                    <a:pt x="381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rgbClr val="A04C27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583" name="TextBox 1"/>
            <p:cNvSpPr txBox="1">
              <a:spLocks noChangeArrowheads="1"/>
            </p:cNvSpPr>
            <p:nvPr/>
          </p:nvSpPr>
          <p:spPr bwMode="auto">
            <a:xfrm>
              <a:off x="1668554" y="3478065"/>
              <a:ext cx="933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itchFamily="34" charset="0"/>
                </a:rPr>
                <a:t>87%</a:t>
              </a:r>
              <a:endParaRPr lang="zh-CN" altLang="en-US" sz="36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52" name="TextBox 57"/>
            <p:cNvSpPr txBox="1"/>
            <p:nvPr/>
          </p:nvSpPr>
          <p:spPr bwMode="auto">
            <a:xfrm>
              <a:off x="1306643" y="1997226"/>
              <a:ext cx="205033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000000"/>
                  </a:solidFill>
                </a:rPr>
                <a:t>参与调查的</a:t>
              </a:r>
              <a:r>
                <a:rPr lang="en-US" altLang="zh-CN" sz="1200" dirty="0">
                  <a:solidFill>
                    <a:srgbClr val="000000"/>
                  </a:solidFill>
                </a:rPr>
                <a:t>13%</a:t>
              </a:r>
              <a:r>
                <a:rPr lang="zh-CN" altLang="en-US" sz="1200" dirty="0">
                  <a:solidFill>
                    <a:srgbClr val="000000"/>
                  </a:solidFill>
                </a:rPr>
                <a:t>为</a:t>
              </a:r>
              <a:r>
                <a:rPr lang="en-US" altLang="zh-CN" sz="1200" dirty="0">
                  <a:solidFill>
                    <a:srgbClr val="000000"/>
                  </a:solidFill>
                </a:rPr>
                <a:t>25</a:t>
              </a:r>
              <a:r>
                <a:rPr lang="zh-CN" altLang="en-US" sz="1200" dirty="0">
                  <a:solidFill>
                    <a:srgbClr val="000000"/>
                  </a:solidFill>
                </a:rPr>
                <a:t>岁以上的人，其余全部为</a:t>
              </a:r>
              <a:r>
                <a:rPr lang="en-US" altLang="zh-CN" sz="1200" dirty="0">
                  <a:solidFill>
                    <a:srgbClr val="000000"/>
                  </a:solidFill>
                </a:rPr>
                <a:t>19~25</a:t>
              </a:r>
              <a:r>
                <a:rPr lang="zh-CN" altLang="en-US" sz="1200" dirty="0">
                  <a:solidFill>
                    <a:srgbClr val="000000"/>
                  </a:solidFill>
                </a:rPr>
                <a:t>岁，可见该调查调查报告的结果代表</a:t>
              </a:r>
              <a:r>
                <a:rPr lang="en-US" altLang="zh-CN" sz="1200" dirty="0">
                  <a:solidFill>
                    <a:srgbClr val="000000"/>
                  </a:solidFill>
                </a:rPr>
                <a:t>Z</a:t>
              </a:r>
              <a:r>
                <a:rPr lang="zh-CN" altLang="en-US" sz="1200" dirty="0">
                  <a:solidFill>
                    <a:srgbClr val="000000"/>
                  </a:solidFill>
                </a:rPr>
                <a:t>世代群体。</a:t>
              </a:r>
              <a:endParaRPr lang="zh-CN" altLang="en-US" sz="1200" dirty="0"/>
            </a:p>
          </p:txBody>
        </p:sp>
        <p:pic>
          <p:nvPicPr>
            <p:cNvPr id="24594" name="图片 6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650" y="4852840"/>
              <a:ext cx="1169988" cy="100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3937574" y="2145004"/>
            <a:ext cx="2050339" cy="4095199"/>
            <a:chOff x="3996717" y="1803804"/>
            <a:chExt cx="2050339" cy="4095199"/>
          </a:xfrm>
        </p:grpSpPr>
        <p:sp>
          <p:nvSpPr>
            <p:cNvPr id="14" name="Freeform 235"/>
            <p:cNvSpPr/>
            <p:nvPr/>
          </p:nvSpPr>
          <p:spPr bwMode="auto">
            <a:xfrm>
              <a:off x="4119563" y="3187553"/>
              <a:ext cx="1314450" cy="1665287"/>
            </a:xfrm>
            <a:custGeom>
              <a:avLst/>
              <a:gdLst>
                <a:gd name="T0" fmla="*/ 1172514 w 426"/>
                <a:gd name="T1" fmla="*/ 0 h 540"/>
                <a:gd name="T2" fmla="*/ 141936 w 426"/>
                <a:gd name="T3" fmla="*/ 0 h 540"/>
                <a:gd name="T4" fmla="*/ 0 w 426"/>
                <a:gd name="T5" fmla="*/ 141858 h 540"/>
                <a:gd name="T6" fmla="*/ 0 w 426"/>
                <a:gd name="T7" fmla="*/ 1171869 h 540"/>
                <a:gd name="T8" fmla="*/ 141936 w 426"/>
                <a:gd name="T9" fmla="*/ 1313727 h 540"/>
                <a:gd name="T10" fmla="*/ 506032 w 426"/>
                <a:gd name="T11" fmla="*/ 1313727 h 540"/>
                <a:gd name="T12" fmla="*/ 657225 w 426"/>
                <a:gd name="T13" fmla="*/ 1665288 h 540"/>
                <a:gd name="T14" fmla="*/ 814589 w 426"/>
                <a:gd name="T15" fmla="*/ 1313727 h 540"/>
                <a:gd name="T16" fmla="*/ 1172514 w 426"/>
                <a:gd name="T17" fmla="*/ 1313727 h 540"/>
                <a:gd name="T18" fmla="*/ 1314450 w 426"/>
                <a:gd name="T19" fmla="*/ 1171869 h 540"/>
                <a:gd name="T20" fmla="*/ 1314450 w 426"/>
                <a:gd name="T21" fmla="*/ 141858 h 540"/>
                <a:gd name="T22" fmla="*/ 1172514 w 426"/>
                <a:gd name="T23" fmla="*/ 0 h 5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6" h="540">
                  <a:moveTo>
                    <a:pt x="38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0" y="426"/>
                    <a:pt x="380" y="426"/>
                    <a:pt x="380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0" y="0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585" name="TextBox 68"/>
            <p:cNvSpPr txBox="1">
              <a:spLocks noChangeArrowheads="1"/>
            </p:cNvSpPr>
            <p:nvPr/>
          </p:nvSpPr>
          <p:spPr bwMode="auto">
            <a:xfrm>
              <a:off x="4155371" y="3495528"/>
              <a:ext cx="126188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itchFamily="34" charset="0"/>
                </a:rPr>
                <a:t>50.1%</a:t>
              </a:r>
              <a:endParaRPr lang="zh-CN" altLang="en-US" sz="36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pic>
          <p:nvPicPr>
            <p:cNvPr id="24595" name="图片 6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475" y="4852840"/>
              <a:ext cx="1041400" cy="10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57"/>
            <p:cNvSpPr txBox="1"/>
            <p:nvPr/>
          </p:nvSpPr>
          <p:spPr bwMode="auto">
            <a:xfrm>
              <a:off x="3996717" y="1803804"/>
              <a:ext cx="2050339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rgbClr val="000000"/>
                  </a:solidFill>
                </a:rPr>
                <a:t>会将食物热量作为参考，影响食物选择的受访者有</a:t>
              </a:r>
              <a:r>
                <a:rPr lang="en-US" altLang="zh-CN" sz="1100" dirty="0">
                  <a:solidFill>
                    <a:srgbClr val="000000"/>
                  </a:solidFill>
                </a:rPr>
                <a:t>161</a:t>
              </a:r>
              <a:r>
                <a:rPr lang="zh-CN" altLang="en-US" sz="1100" dirty="0">
                  <a:solidFill>
                    <a:srgbClr val="000000"/>
                  </a:solidFill>
                </a:rPr>
                <a:t>位，占比</a:t>
              </a:r>
              <a:r>
                <a:rPr lang="en-US" altLang="zh-CN" sz="1100" dirty="0">
                  <a:solidFill>
                    <a:srgbClr val="000000"/>
                  </a:solidFill>
                </a:rPr>
                <a:t>50.1%</a:t>
              </a:r>
              <a:r>
                <a:rPr lang="zh-CN" altLang="en-US" sz="1100" dirty="0">
                  <a:solidFill>
                    <a:srgbClr val="000000"/>
                  </a:solidFill>
                </a:rPr>
                <a:t>，而有</a:t>
              </a:r>
              <a:r>
                <a:rPr lang="en-US" altLang="zh-CN" sz="1100" dirty="0">
                  <a:solidFill>
                    <a:srgbClr val="000000"/>
                  </a:solidFill>
                </a:rPr>
                <a:t>93</a:t>
              </a:r>
              <a:r>
                <a:rPr lang="zh-CN" altLang="en-US" sz="1100" dirty="0">
                  <a:solidFill>
                    <a:srgbClr val="000000"/>
                  </a:solidFill>
                </a:rPr>
                <a:t>位受访者表示经常根据食物热量来选择合适的食物，此项说明大部分人对食物热量有一定的要求，对获悉食物热量也有一定需求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99650" y="2145004"/>
            <a:ext cx="2050339" cy="4126949"/>
            <a:chOff x="6631833" y="1803804"/>
            <a:chExt cx="2050339" cy="4126949"/>
          </a:xfrm>
        </p:grpSpPr>
        <p:sp>
          <p:nvSpPr>
            <p:cNvPr id="17" name="Freeform 236"/>
            <p:cNvSpPr/>
            <p:nvPr/>
          </p:nvSpPr>
          <p:spPr bwMode="auto">
            <a:xfrm>
              <a:off x="6757988" y="3187553"/>
              <a:ext cx="1314450" cy="1665287"/>
            </a:xfrm>
            <a:custGeom>
              <a:avLst/>
              <a:gdLst>
                <a:gd name="T0" fmla="*/ 1172514 w 426"/>
                <a:gd name="T1" fmla="*/ 0 h 540"/>
                <a:gd name="T2" fmla="*/ 141936 w 426"/>
                <a:gd name="T3" fmla="*/ 0 h 540"/>
                <a:gd name="T4" fmla="*/ 0 w 426"/>
                <a:gd name="T5" fmla="*/ 141858 h 540"/>
                <a:gd name="T6" fmla="*/ 0 w 426"/>
                <a:gd name="T7" fmla="*/ 1171869 h 540"/>
                <a:gd name="T8" fmla="*/ 141936 w 426"/>
                <a:gd name="T9" fmla="*/ 1313727 h 540"/>
                <a:gd name="T10" fmla="*/ 506032 w 426"/>
                <a:gd name="T11" fmla="*/ 1313727 h 540"/>
                <a:gd name="T12" fmla="*/ 657225 w 426"/>
                <a:gd name="T13" fmla="*/ 1665288 h 540"/>
                <a:gd name="T14" fmla="*/ 814589 w 426"/>
                <a:gd name="T15" fmla="*/ 1313727 h 540"/>
                <a:gd name="T16" fmla="*/ 1172514 w 426"/>
                <a:gd name="T17" fmla="*/ 1313727 h 540"/>
                <a:gd name="T18" fmla="*/ 1314450 w 426"/>
                <a:gd name="T19" fmla="*/ 1171869 h 540"/>
                <a:gd name="T20" fmla="*/ 1314450 w 426"/>
                <a:gd name="T21" fmla="*/ 141858 h 540"/>
                <a:gd name="T22" fmla="*/ 1172514 w 426"/>
                <a:gd name="T23" fmla="*/ 0 h 5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6" h="540">
                  <a:moveTo>
                    <a:pt x="38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1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380" y="426"/>
                    <a:pt x="380" y="426"/>
                    <a:pt x="380" y="426"/>
                  </a:cubicBezTo>
                  <a:cubicBezTo>
                    <a:pt x="406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6" y="0"/>
                    <a:pt x="380" y="0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587" name="TextBox 69"/>
            <p:cNvSpPr txBox="1">
              <a:spLocks noChangeArrowheads="1"/>
            </p:cNvSpPr>
            <p:nvPr/>
          </p:nvSpPr>
          <p:spPr bwMode="auto">
            <a:xfrm>
              <a:off x="6784263" y="3512990"/>
              <a:ext cx="12634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itchFamily="34" charset="0"/>
                </a:rPr>
                <a:t>70.3%</a:t>
              </a:r>
              <a:endParaRPr lang="zh-CN" altLang="en-US" sz="36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pic>
          <p:nvPicPr>
            <p:cNvPr id="24597" name="图片 7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75" y="4852840"/>
              <a:ext cx="935038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57"/>
            <p:cNvSpPr txBox="1"/>
            <p:nvPr/>
          </p:nvSpPr>
          <p:spPr bwMode="auto">
            <a:xfrm>
              <a:off x="6631833" y="1803804"/>
              <a:ext cx="2050339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>
                  <a:solidFill>
                    <a:srgbClr val="000000"/>
                  </a:solidFill>
                </a:rPr>
                <a:t>70.3%</a:t>
              </a:r>
              <a:r>
                <a:rPr lang="zh-CN" altLang="en-US" sz="1100" dirty="0">
                  <a:solidFill>
                    <a:srgbClr val="000000"/>
                  </a:solidFill>
                </a:rPr>
                <a:t>的受访者表示他们会经常使用微信小程序（一周两次以上），其余</a:t>
              </a:r>
              <a:r>
                <a:rPr lang="en-US" altLang="zh-CN" sz="1100" dirty="0">
                  <a:solidFill>
                    <a:srgbClr val="000000"/>
                  </a:solidFill>
                </a:rPr>
                <a:t>4%</a:t>
              </a:r>
              <a:r>
                <a:rPr lang="zh-CN" altLang="en-US" sz="1100" dirty="0">
                  <a:solidFill>
                    <a:srgbClr val="000000"/>
                  </a:solidFill>
                </a:rPr>
                <a:t>的受访者则表示他们一般使用（两周一次到一周一次），即微信小程序已经成了如今大多数人生活中必不可少的一部分，使用起来非常方便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61726" y="2145004"/>
            <a:ext cx="2050339" cy="4096786"/>
            <a:chOff x="9266949" y="1803804"/>
            <a:chExt cx="2050339" cy="4096786"/>
          </a:xfrm>
        </p:grpSpPr>
        <p:sp>
          <p:nvSpPr>
            <p:cNvPr id="50" name="Freeform 237"/>
            <p:cNvSpPr/>
            <p:nvPr/>
          </p:nvSpPr>
          <p:spPr bwMode="auto">
            <a:xfrm>
              <a:off x="9398000" y="3187553"/>
              <a:ext cx="1314450" cy="1665287"/>
            </a:xfrm>
            <a:custGeom>
              <a:avLst/>
              <a:gdLst>
                <a:gd name="T0" fmla="*/ 1172514 w 426"/>
                <a:gd name="T1" fmla="*/ 0 h 540"/>
                <a:gd name="T2" fmla="*/ 141936 w 426"/>
                <a:gd name="T3" fmla="*/ 0 h 540"/>
                <a:gd name="T4" fmla="*/ 0 w 426"/>
                <a:gd name="T5" fmla="*/ 141858 h 540"/>
                <a:gd name="T6" fmla="*/ 0 w 426"/>
                <a:gd name="T7" fmla="*/ 1171869 h 540"/>
                <a:gd name="T8" fmla="*/ 141936 w 426"/>
                <a:gd name="T9" fmla="*/ 1313727 h 540"/>
                <a:gd name="T10" fmla="*/ 506032 w 426"/>
                <a:gd name="T11" fmla="*/ 1313727 h 540"/>
                <a:gd name="T12" fmla="*/ 657225 w 426"/>
                <a:gd name="T13" fmla="*/ 1665288 h 540"/>
                <a:gd name="T14" fmla="*/ 811503 w 426"/>
                <a:gd name="T15" fmla="*/ 1313727 h 540"/>
                <a:gd name="T16" fmla="*/ 1172514 w 426"/>
                <a:gd name="T17" fmla="*/ 1313727 h 540"/>
                <a:gd name="T18" fmla="*/ 1314450 w 426"/>
                <a:gd name="T19" fmla="*/ 1171869 h 540"/>
                <a:gd name="T20" fmla="*/ 1314450 w 426"/>
                <a:gd name="T21" fmla="*/ 141858 h 540"/>
                <a:gd name="T22" fmla="*/ 1172514 w 426"/>
                <a:gd name="T23" fmla="*/ 0 h 5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6" h="540">
                  <a:moveTo>
                    <a:pt x="380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405"/>
                    <a:pt x="20" y="426"/>
                    <a:pt x="46" y="426"/>
                  </a:cubicBezTo>
                  <a:cubicBezTo>
                    <a:pt x="164" y="426"/>
                    <a:pt x="164" y="426"/>
                    <a:pt x="164" y="426"/>
                  </a:cubicBezTo>
                  <a:cubicBezTo>
                    <a:pt x="213" y="540"/>
                    <a:pt x="213" y="540"/>
                    <a:pt x="213" y="540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380" y="426"/>
                    <a:pt x="380" y="426"/>
                    <a:pt x="380" y="426"/>
                  </a:cubicBezTo>
                  <a:cubicBezTo>
                    <a:pt x="405" y="426"/>
                    <a:pt x="426" y="405"/>
                    <a:pt x="426" y="380"/>
                  </a:cubicBezTo>
                  <a:cubicBezTo>
                    <a:pt x="426" y="46"/>
                    <a:pt x="426" y="46"/>
                    <a:pt x="426" y="46"/>
                  </a:cubicBezTo>
                  <a:cubicBezTo>
                    <a:pt x="426" y="20"/>
                    <a:pt x="405" y="0"/>
                    <a:pt x="38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589" name="TextBox 70"/>
            <p:cNvSpPr txBox="1">
              <a:spLocks noChangeArrowheads="1"/>
            </p:cNvSpPr>
            <p:nvPr/>
          </p:nvSpPr>
          <p:spPr bwMode="auto">
            <a:xfrm>
              <a:off x="9556523" y="3512990"/>
              <a:ext cx="99899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itchFamily="34" charset="0"/>
                </a:rPr>
                <a:t>53%</a:t>
              </a:r>
              <a:endParaRPr lang="zh-CN" altLang="en-US" sz="36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pic>
          <p:nvPicPr>
            <p:cNvPr id="24596" name="图片 6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6263" y="4852840"/>
              <a:ext cx="102870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57"/>
            <p:cNvSpPr txBox="1"/>
            <p:nvPr/>
          </p:nvSpPr>
          <p:spPr bwMode="auto">
            <a:xfrm>
              <a:off x="9266949" y="1803804"/>
              <a:ext cx="205033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000000"/>
                  </a:solidFill>
                </a:rPr>
                <a:t>53%</a:t>
              </a:r>
              <a:r>
                <a:rPr lang="zh-CN" altLang="en-US" sz="1200" dirty="0">
                  <a:solidFill>
                    <a:srgbClr val="000000"/>
                  </a:solidFill>
                </a:rPr>
                <a:t>的受访者表示自己会有健身需求，而剩下的则表示不会。说明大部分人对自己的身体素质或者健康状况并不满意，食物热量识别小程序有一定的市场。</a:t>
              </a: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1638931" y="1592263"/>
            <a:ext cx="1827602" cy="372322"/>
          </a:xfrm>
          <a:prstGeom prst="roundRect">
            <a:avLst>
              <a:gd name="adj" fmla="val 50000"/>
            </a:avLst>
          </a:prstGeom>
          <a:solidFill>
            <a:srgbClr val="A04C27"/>
          </a:solidFill>
          <a:ln w="28575">
            <a:solidFill>
              <a:schemeClr val="bg1"/>
            </a:solidFill>
          </a:ln>
        </p:spPr>
        <p:txBody>
          <a:bodyPr wrap="none" anchor="ctr">
            <a:no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Tw Cen MT Condensed" panose="020B0606020104020203" pitchFamily="34" charset="0"/>
              </a:rPr>
              <a:t>年龄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3893086" y="1592263"/>
            <a:ext cx="1827602" cy="372322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 w="28575">
            <a:solidFill>
              <a:schemeClr val="bg1"/>
            </a:solidFill>
          </a:ln>
        </p:spPr>
        <p:txBody>
          <a:bodyPr wrap="none" anchor="ctr">
            <a:no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Tw Cen MT Condensed" panose="020B0606020104020203" pitchFamily="34" charset="0"/>
              </a:rPr>
              <a:t>关心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6147241" y="1592263"/>
            <a:ext cx="1827602" cy="37232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bg1"/>
            </a:solidFill>
          </a:ln>
        </p:spPr>
        <p:txBody>
          <a:bodyPr wrap="none" anchor="ctr">
            <a:no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Tw Cen MT Condensed" panose="020B0606020104020203" pitchFamily="34" charset="0"/>
              </a:rPr>
              <a:t>小程序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8401397" y="1592263"/>
            <a:ext cx="1827602" cy="372322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bg1"/>
            </a:solidFill>
          </a:ln>
        </p:spPr>
        <p:txBody>
          <a:bodyPr wrap="none" anchor="ctr">
            <a:noAutofit/>
          </a:bodyPr>
          <a:lstStyle/>
          <a:p>
            <a:pPr algn="ctr">
              <a:lnSpc>
                <a:spcPts val="1800"/>
              </a:lnSpc>
            </a:pPr>
            <a:r>
              <a:rPr lang="zh-CN" altLang="en-US" dirty="0">
                <a:solidFill>
                  <a:schemeClr val="bg1"/>
                </a:solidFill>
                <a:latin typeface="Tw Cen MT Condensed" panose="020B0606020104020203" pitchFamily="34" charset="0"/>
              </a:rPr>
              <a:t>需求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3759708-8ED3-A348-9A75-294F27FDA4C2}"/>
              </a:ext>
            </a:extLst>
          </p:cNvPr>
          <p:cNvSpPr/>
          <p:nvPr/>
        </p:nvSpPr>
        <p:spPr>
          <a:xfrm>
            <a:off x="4867554" y="467331"/>
            <a:ext cx="24568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latin typeface="Tw Cen MT Condensed" panose="020B0606020104020203" pitchFamily="34" charset="0"/>
              </a:rPr>
              <a:t>Survey</a:t>
            </a:r>
            <a:r>
              <a:rPr lang="zh-CN" altLang="en-US" sz="4400" dirty="0">
                <a:latin typeface="Tw Cen MT Condensed" panose="020B0606020104020203" pitchFamily="34" charset="0"/>
              </a:rPr>
              <a:t> </a:t>
            </a:r>
            <a:r>
              <a:rPr lang="en-US" altLang="zh-CN" sz="4400" dirty="0">
                <a:latin typeface="Tw Cen MT Condensed" panose="020B0606020104020203" pitchFamily="34" charset="0"/>
              </a:rPr>
              <a:t>report</a:t>
            </a:r>
            <a:endParaRPr lang="zh-CN" altLang="en-US" sz="4400" dirty="0"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94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C0B1185-E006-F844-B6D6-5FADD3C2B275}"/>
              </a:ext>
            </a:extLst>
          </p:cNvPr>
          <p:cNvSpPr/>
          <p:nvPr/>
        </p:nvSpPr>
        <p:spPr>
          <a:xfrm>
            <a:off x="1485899" y="1106120"/>
            <a:ext cx="9477375" cy="4645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SF UI Display"/>
              </a:rPr>
              <a:t>结合本项目作为</a:t>
            </a:r>
            <a:r>
              <a:rPr lang="en-US" altLang="zh-CN" sz="2400" dirty="0">
                <a:solidFill>
                  <a:srgbClr val="000000"/>
                </a:solidFill>
                <a:latin typeface="SF UI Display"/>
              </a:rPr>
              <a:t>《</a:t>
            </a:r>
            <a:r>
              <a:rPr lang="zh-CN" altLang="en-US" sz="2400" dirty="0">
                <a:solidFill>
                  <a:srgbClr val="000000"/>
                </a:solidFill>
                <a:latin typeface="SF UI Display"/>
              </a:rPr>
              <a:t>数字图像处理</a:t>
            </a:r>
            <a:r>
              <a:rPr lang="en-US" altLang="zh-CN" sz="2400" dirty="0">
                <a:solidFill>
                  <a:srgbClr val="000000"/>
                </a:solidFill>
                <a:latin typeface="SF UI Display"/>
              </a:rPr>
              <a:t>》</a:t>
            </a:r>
            <a:r>
              <a:rPr lang="zh-CN" altLang="en-US" sz="2400" dirty="0">
                <a:solidFill>
                  <a:srgbClr val="000000"/>
                </a:solidFill>
                <a:latin typeface="SF UI Display"/>
              </a:rPr>
              <a:t>课程的课程设计，对项目的整体需求分析如下：</a:t>
            </a:r>
            <a:endParaRPr lang="en-US" altLang="zh-CN" sz="2400" dirty="0">
              <a:solidFill>
                <a:srgbClr val="000000"/>
              </a:solidFill>
              <a:latin typeface="SF UI Display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00000"/>
              </a:solidFill>
              <a:latin typeface="SF UI Display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00000"/>
                </a:solidFill>
                <a:latin typeface="SF UI Display"/>
              </a:rPr>
              <a:t>产生的系统需要具备一定的准确性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00000"/>
                </a:solidFill>
                <a:latin typeface="SF UI Display"/>
              </a:rPr>
              <a:t>基于该系统的应用使用要足够方便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00000"/>
                </a:solidFill>
                <a:latin typeface="SF UI Display"/>
              </a:rPr>
              <a:t>该系统的开发、维护要尽量简单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00000"/>
                </a:solidFill>
                <a:latin typeface="SF UI Display"/>
              </a:rPr>
              <a:t>实现该系统的过程中要尽量多运用数字图像处理的知识和技术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00000"/>
                </a:solidFill>
                <a:latin typeface="SF UI Display"/>
              </a:rPr>
              <a:t>要进行足够多的有说服力的对比实验，选择最合适的模型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000000"/>
                </a:solidFill>
                <a:latin typeface="SF UI Display"/>
              </a:rPr>
              <a:t>训练出的模型要足够精简</a:t>
            </a:r>
            <a:endParaRPr lang="zh-CN" altLang="en-US" sz="2400" b="0" i="0" u="none" strike="noStrike" dirty="0">
              <a:solidFill>
                <a:srgbClr val="000000"/>
              </a:solidFill>
              <a:effectLst/>
              <a:latin typeface="SF UI Display"/>
            </a:endParaRPr>
          </a:p>
        </p:txBody>
      </p:sp>
    </p:spTree>
    <p:extLst>
      <p:ext uri="{BB962C8B-B14F-4D97-AF65-F5344CB8AC3E}">
        <p14:creationId xmlns:p14="http://schemas.microsoft.com/office/powerpoint/2010/main" val="625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53008" y="2541157"/>
            <a:ext cx="9462052" cy="4356599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3429000 h 3429000"/>
              <a:gd name="connsiteX2" fmla="*/ 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173 h 3429173"/>
              <a:gd name="connsiteX1" fmla="*/ 6096000 w 6096000"/>
              <a:gd name="connsiteY1" fmla="*/ 3429173 h 3429173"/>
              <a:gd name="connsiteX2" fmla="*/ 0 w 6096000"/>
              <a:gd name="connsiteY2" fmla="*/ 3429173 h 3429173"/>
              <a:gd name="connsiteX3" fmla="*/ 0 w 6096000"/>
              <a:gd name="connsiteY3" fmla="*/ 173 h 3429173"/>
              <a:gd name="connsiteX0" fmla="*/ 0 w 6096000"/>
              <a:gd name="connsiteY0" fmla="*/ 144 h 3429144"/>
              <a:gd name="connsiteX1" fmla="*/ 6096000 w 6096000"/>
              <a:gd name="connsiteY1" fmla="*/ 3429144 h 3429144"/>
              <a:gd name="connsiteX2" fmla="*/ 0 w 6096000"/>
              <a:gd name="connsiteY2" fmla="*/ 3429144 h 3429144"/>
              <a:gd name="connsiteX3" fmla="*/ 0 w 6096000"/>
              <a:gd name="connsiteY3" fmla="*/ 144 h 342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144">
                <a:moveTo>
                  <a:pt x="0" y="144"/>
                </a:moveTo>
                <a:cubicBezTo>
                  <a:pt x="3383722" y="-23047"/>
                  <a:pt x="4020612" y="2763222"/>
                  <a:pt x="6096000" y="3429144"/>
                </a:cubicBezTo>
                <a:lnTo>
                  <a:pt x="0" y="3429144"/>
                </a:lnTo>
                <a:lnTo>
                  <a:pt x="0" y="14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817704" y="-53009"/>
            <a:ext cx="6414052" cy="2663687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  <a:gd name="connsiteX4" fmla="*/ 0 w 6096000"/>
              <a:gd name="connsiteY4" fmla="*/ 0 h 3429000"/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0 h 3429000"/>
              <a:gd name="connsiteX0" fmla="*/ 0 w 6096000"/>
              <a:gd name="connsiteY0" fmla="*/ 0 h 3441329"/>
              <a:gd name="connsiteX1" fmla="*/ 6096000 w 6096000"/>
              <a:gd name="connsiteY1" fmla="*/ 0 h 3441329"/>
              <a:gd name="connsiteX2" fmla="*/ 6096000 w 6096000"/>
              <a:gd name="connsiteY2" fmla="*/ 3429000 h 3441329"/>
              <a:gd name="connsiteX3" fmla="*/ 0 w 6096000"/>
              <a:gd name="connsiteY3" fmla="*/ 0 h 3441329"/>
              <a:gd name="connsiteX0" fmla="*/ 0 w 6096000"/>
              <a:gd name="connsiteY0" fmla="*/ 0 h 3439475"/>
              <a:gd name="connsiteX1" fmla="*/ 6096000 w 6096000"/>
              <a:gd name="connsiteY1" fmla="*/ 0 h 3439475"/>
              <a:gd name="connsiteX2" fmla="*/ 6096000 w 6096000"/>
              <a:gd name="connsiteY2" fmla="*/ 3429000 h 3439475"/>
              <a:gd name="connsiteX3" fmla="*/ 0 w 6096000"/>
              <a:gd name="connsiteY3" fmla="*/ 0 h 343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39475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cubicBezTo>
                  <a:pt x="3308626" y="3637722"/>
                  <a:pt x="2042809" y="665922"/>
                  <a:pt x="0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34000" y="2923760"/>
            <a:ext cx="6003235" cy="1010479"/>
          </a:xfrm>
          <a:prstGeom prst="roundRect">
            <a:avLst>
              <a:gd name="adj" fmla="val 50000"/>
            </a:avLst>
          </a:prstGeom>
          <a:solidFill>
            <a:srgbClr val="A04C27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Kit tools &amp; Methods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02764" y="791816"/>
            <a:ext cx="1570384" cy="1570386"/>
            <a:chOff x="5738191" y="1683026"/>
            <a:chExt cx="715617" cy="715618"/>
          </a:xfrm>
        </p:grpSpPr>
        <p:sp>
          <p:nvSpPr>
            <p:cNvPr id="11" name="同心圆 10"/>
            <p:cNvSpPr/>
            <p:nvPr/>
          </p:nvSpPr>
          <p:spPr>
            <a:xfrm>
              <a:off x="5738191" y="1683026"/>
              <a:ext cx="715617" cy="715618"/>
            </a:xfrm>
            <a:prstGeom prst="donut">
              <a:avLst>
                <a:gd name="adj" fmla="val 3289"/>
              </a:avLst>
            </a:prstGeom>
            <a:solidFill>
              <a:srgbClr val="A04C27"/>
            </a:solidFill>
            <a:ln>
              <a:solidFill>
                <a:srgbClr val="A04C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70573" y="1767405"/>
              <a:ext cx="450853" cy="546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rgbClr val="A04C27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01</a:t>
              </a:r>
              <a:endParaRPr lang="zh-CN" altLang="en-US" sz="7200" dirty="0">
                <a:solidFill>
                  <a:srgbClr val="A04C27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917542" y="733124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85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2444</Words>
  <Application>Microsoft Macintosh PowerPoint</Application>
  <PresentationFormat>宽屏</PresentationFormat>
  <Paragraphs>401</Paragraphs>
  <Slides>55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1" baseType="lpstr">
      <vt:lpstr>-apple-system</vt:lpstr>
      <vt:lpstr>微软雅黑</vt:lpstr>
      <vt:lpstr>Exotc350 Bd BT</vt:lpstr>
      <vt:lpstr>FreightSans</vt:lpstr>
      <vt:lpstr>Open Sans</vt:lpstr>
      <vt:lpstr>SF UI Display</vt:lpstr>
      <vt:lpstr>Arial</vt:lpstr>
      <vt:lpstr>Arial Black</vt:lpstr>
      <vt:lpstr>Calibri</vt:lpstr>
      <vt:lpstr>Calibri Light</vt:lpstr>
      <vt:lpstr>Cambria Math</vt:lpstr>
      <vt:lpstr>Impact</vt:lpstr>
      <vt:lpstr>Menlo</vt:lpstr>
      <vt:lpstr>Segoe UI Light</vt:lpstr>
      <vt:lpstr>Tw Cen MT Condensed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 wang</dc:creator>
  <cp:lastModifiedBy>Microsoft Office User</cp:lastModifiedBy>
  <cp:revision>80</cp:revision>
  <dcterms:created xsi:type="dcterms:W3CDTF">2017-08-20T03:40:24Z</dcterms:created>
  <dcterms:modified xsi:type="dcterms:W3CDTF">2020-12-28T13:24:11Z</dcterms:modified>
</cp:coreProperties>
</file>